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4"/>
    <p:restoredTop sz="94694"/>
  </p:normalViewPr>
  <p:slideViewPr>
    <p:cSldViewPr snapToGrid="0" snapToObjects="1">
      <p:cViewPr>
        <p:scale>
          <a:sx n="80" d="100"/>
          <a:sy n="80" d="100"/>
        </p:scale>
        <p:origin x="-752" y="-19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7263C-85BD-2C4B-8756-7617900C3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06E628-4D9F-8245-87BF-AE78E0D36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D43349-3D98-F14A-8130-C11658C2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C5F8-9817-AE44-92AC-C4EC37159BAF}" type="datetimeFigureOut">
              <a:rPr lang="x-none" smtClean="0"/>
              <a:t>03/01/22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462536-BEB1-F744-BC3F-1CFBDF46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8F5286-FFC8-2945-A7E6-4EE2F272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5A05-F98E-944C-95EE-7D05814C51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21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A9E83-A816-5E45-94E1-0E70F693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333A56-1ABB-654E-A657-F774718C5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EACA85-EF85-A347-8A30-6E24F140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C5F8-9817-AE44-92AC-C4EC37159BAF}" type="datetimeFigureOut">
              <a:rPr lang="x-none" smtClean="0"/>
              <a:t>03/01/22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F56430-4BE4-5941-9D8C-67E973C8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D06F10-2C3B-4F44-8212-D61889D9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5A05-F98E-944C-95EE-7D05814C51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179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5E327C1-D3C6-A24B-A48E-D98B78594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0EAB45-8FC3-244F-AE6D-724A04E92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8F7F4A-D1A3-EE41-A5AC-A36853C1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C5F8-9817-AE44-92AC-C4EC37159BAF}" type="datetimeFigureOut">
              <a:rPr lang="x-none" smtClean="0"/>
              <a:t>03/01/22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74521-AF3F-1E4B-A728-20325D50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E7D866-885B-9043-B373-6FE1FD02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5A05-F98E-944C-95EE-7D05814C51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212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EC8EF-3173-3749-9EDB-79353953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F9D5BF-C755-D54F-933B-A0C17ABC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89189-5357-0A40-BB76-A12B7B65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C5F8-9817-AE44-92AC-C4EC37159BAF}" type="datetimeFigureOut">
              <a:rPr lang="x-none" smtClean="0"/>
              <a:t>03/01/22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D7E2F6-38A6-BE40-8CFD-106E9172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A566-9509-8D4B-8346-82A0B391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5A05-F98E-944C-95EE-7D05814C51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28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0B2AB-A864-054F-B296-CE4815F2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B44E4D-1495-9C41-B3EE-9E66DC5E2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5662EA-7D6C-1140-BD63-41CE6DA1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C5F8-9817-AE44-92AC-C4EC37159BAF}" type="datetimeFigureOut">
              <a:rPr lang="x-none" smtClean="0"/>
              <a:t>03/01/22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E25BFE-B124-B941-BAD7-1F04BC90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CAD48E-9C3B-C246-88C8-76EBC2A2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5A05-F98E-944C-95EE-7D05814C51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508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317AE-7191-D848-9CCF-E606EDDA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B69F1B-8B56-2F42-99CB-FCB36663A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DCAA2F-4553-764E-951B-16D3916D0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EE5D22-221A-4F47-A5E6-028FCD46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C5F8-9817-AE44-92AC-C4EC37159BAF}" type="datetimeFigureOut">
              <a:rPr lang="x-none" smtClean="0"/>
              <a:t>03/01/22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F23C2D-7A42-FF4A-A43B-0F9E7EEA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6642AA-2D05-D64E-ADD3-1072D2B4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5A05-F98E-944C-95EE-7D05814C51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468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A3EE9-E724-D944-B65E-A05DA02F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F73C62-DBED-AF40-B3C3-C0860583E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5ED67C-2605-ED40-AFE7-2EF6EA697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9E9E7A-9E48-D24A-9FE5-6E486FF9A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6331AD-0202-7E4C-A153-85AF10AFF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3CD756-E397-8C4E-AFA6-78F08606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C5F8-9817-AE44-92AC-C4EC37159BAF}" type="datetimeFigureOut">
              <a:rPr lang="x-none" smtClean="0"/>
              <a:t>03/01/22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40534C-E5D0-1343-BE65-8A7BE51B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BBCA27D-CA80-E04D-9424-51838A1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5A05-F98E-944C-95EE-7D05814C51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765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41DE7-D4DE-2F41-992B-65DC9AA4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6022EE-7A74-CF43-B98C-DA47B052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C5F8-9817-AE44-92AC-C4EC37159BAF}" type="datetimeFigureOut">
              <a:rPr lang="x-none" smtClean="0"/>
              <a:t>03/01/22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11A645-789E-F743-8A00-8A431BF7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2519E1-32AA-6C4A-941F-12A1A263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5A05-F98E-944C-95EE-7D05814C51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703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D8759D-106C-2A4E-AABF-B23F7662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C5F8-9817-AE44-92AC-C4EC37159BAF}" type="datetimeFigureOut">
              <a:rPr lang="x-none" smtClean="0"/>
              <a:t>03/01/22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ABA22E2-444A-0647-A2B3-2E842C00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EFAFF1-EE28-424C-80F7-B81BDF4B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5A05-F98E-944C-95EE-7D05814C51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002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F8DA0A-95AF-8847-9212-7FD9FA643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3E3E36-1D1B-8B46-A66A-A5F4BE54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3F44F5-A676-6F47-A396-8CE69899B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34AC3C-6FDA-3641-8EBC-50E4FF38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C5F8-9817-AE44-92AC-C4EC37159BAF}" type="datetimeFigureOut">
              <a:rPr lang="x-none" smtClean="0"/>
              <a:t>03/01/22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DD6FE9-C3EA-FF49-9968-510D0B05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690686-25FC-1443-B9C5-E64D4526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5A05-F98E-944C-95EE-7D05814C51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528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2D4D6-115F-694A-AB66-8386C566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9E5B2B-92FA-D742-AC2D-2721511FC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C62042-2C54-1D4F-A516-CA54D4D75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41C543-1435-F743-A739-F97875A2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C5F8-9817-AE44-92AC-C4EC37159BAF}" type="datetimeFigureOut">
              <a:rPr lang="x-none" smtClean="0"/>
              <a:t>03/01/22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D5BAC1-EE79-AE46-8FDD-2FA3E449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5ABDCD-5683-8F42-AC9A-73CA7B37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5A05-F98E-944C-95EE-7D05814C51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498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963C6C-E68C-D94E-9FE9-56B37010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FCC8BE-5E1C-BB48-AC15-5068A9CCD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041996-7A8C-9248-A280-9F989E58B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BC5F8-9817-AE44-92AC-C4EC37159BAF}" type="datetimeFigureOut">
              <a:rPr lang="x-none" smtClean="0"/>
              <a:t>03/01/22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BC4CA7-118E-9240-8AF3-DEBCEBF4E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C327D3-BF22-5E43-983D-DEB129702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5A05-F98E-944C-95EE-7D05814C51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327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F597A-C234-6343-B550-907DFFF025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dirty="0"/>
              <a:t>Úttaugamein í mergæxli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F01E6D-971D-2B4F-B8A7-423FE0FBE0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x-none" dirty="0"/>
              <a:t>Sæmundur Rögnvaldsson</a:t>
            </a:r>
          </a:p>
          <a:p>
            <a:r>
              <a:rPr lang="x-none" dirty="0"/>
              <a:t>Læknir</a:t>
            </a:r>
          </a:p>
        </p:txBody>
      </p:sp>
    </p:spTree>
    <p:extLst>
      <p:ext uri="{BB962C8B-B14F-4D97-AF65-F5344CB8AC3E}">
        <p14:creationId xmlns:p14="http://schemas.microsoft.com/office/powerpoint/2010/main" val="351424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40BA6-46D1-3045-9FE8-C766041E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Vegna sjúkdómsins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4828A9-C24A-2446-99A2-7FD3C524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x-none" dirty="0"/>
              <a:t>Greinilegt að mergæxli og forstig þess getur valdið úttaugameini</a:t>
            </a:r>
          </a:p>
          <a:p>
            <a:r>
              <a:rPr lang="x-none" dirty="0"/>
              <a:t>15-20%?</a:t>
            </a:r>
          </a:p>
          <a:p>
            <a:r>
              <a:rPr lang="x-none" dirty="0"/>
              <a:t>Oftast skyntap og/eða sársauki en líka truflun á ósjálfráðri starfsemi</a:t>
            </a:r>
          </a:p>
          <a:p>
            <a:r>
              <a:rPr lang="x-none" dirty="0"/>
              <a:t>Gjarnan vægt</a:t>
            </a:r>
          </a:p>
          <a:p>
            <a:endParaRPr lang="x-none" dirty="0"/>
          </a:p>
          <a:p>
            <a:r>
              <a:rPr lang="x-none" dirty="0"/>
              <a:t>Sjálfsmótefni, mýlildi o.fl.</a:t>
            </a:r>
          </a:p>
          <a:p>
            <a:r>
              <a:rPr lang="x-none" dirty="0"/>
              <a:t>Stundum þarf meðferð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377BCA1-C4E2-DE43-8BAE-95CC3535B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87927"/>
            <a:ext cx="33147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892CDE4D-AC03-FA4F-BA3C-20DCF87A1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7" y="3364414"/>
            <a:ext cx="27940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apezoid 8">
            <a:extLst>
              <a:ext uri="{FF2B5EF4-FFF2-40B4-BE49-F238E27FC236}">
                <a16:creationId xmlns:a16="http://schemas.microsoft.com/office/drawing/2014/main" xmlns="" id="{ED4498B3-48BB-7949-805C-4C132DAA53E2}"/>
              </a:ext>
            </a:extLst>
          </p:cNvPr>
          <p:cNvSpPr/>
          <p:nvPr/>
        </p:nvSpPr>
        <p:spPr>
          <a:xfrm rot="20301300">
            <a:off x="8412955" y="3552324"/>
            <a:ext cx="3776662" cy="1368425"/>
          </a:xfrm>
          <a:prstGeom prst="trapezoi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544B6E-888D-734A-A30C-DA4474F8E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962" y="1348289"/>
            <a:ext cx="1274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34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2 -0.00856 C 0.06484 0.02199 0.09674 0.05255 0.11146 0.1169 C 0.12617 0.18148 0.12474 0.29954 0.12161 0.37847 C 0.11836 0.45764 0.11523 0.55324 0.09205 0.59144 C 0.06888 0.62986 -0.00313 0.62084 -0.01771 0.60787 C -0.03216 0.59468 -0.00117 0.52685 0.00482 0.51227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1.66667E-6 0.187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29B32-0F92-BD45-B5E8-B46E0B02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Vegna lyfja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4FF7B4-1512-7A4E-B61D-7F3C94D0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62137" cy="4351338"/>
          </a:xfrm>
        </p:spPr>
        <p:txBody>
          <a:bodyPr>
            <a:normAutofit fontScale="92500" lnSpcReduction="20000"/>
          </a:bodyPr>
          <a:lstStyle/>
          <a:p>
            <a:r>
              <a:rPr lang="x-none" dirty="0"/>
              <a:t>Algeng aukaverkun lyfja sem notuð eru við mergæxli</a:t>
            </a:r>
          </a:p>
          <a:p>
            <a:endParaRPr lang="x-none" dirty="0"/>
          </a:p>
          <a:p>
            <a:r>
              <a:rPr lang="x-none" dirty="0"/>
              <a:t>Sérstaklega Velcade/Bortezomib og Thalidomide en líka hin lyfin</a:t>
            </a:r>
          </a:p>
          <a:p>
            <a:endParaRPr lang="x-none" dirty="0"/>
          </a:p>
          <a:p>
            <a:r>
              <a:rPr lang="x-none" dirty="0"/>
              <a:t>Algeng orsök fyrir stöðvun meðferðar með þessum lyfjum</a:t>
            </a:r>
          </a:p>
        </p:txBody>
      </p:sp>
      <p:pic>
        <p:nvPicPr>
          <p:cNvPr id="11266" name="Picture 2" descr="CIPN: Treatment preservation and prevention are the goals - Cancer Therapy  Advisor">
            <a:extLst>
              <a:ext uri="{FF2B5EF4-FFF2-40B4-BE49-F238E27FC236}">
                <a16:creationId xmlns:a16="http://schemas.microsoft.com/office/drawing/2014/main" xmlns="" id="{1A1CE98B-DA3D-4145-8B4C-8D18D0C0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37" y="1690688"/>
            <a:ext cx="7702884" cy="381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9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4DA0F-2032-D545-B6F4-07CFEC90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Velcade/Bortezomib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4E5F7-EAE9-BB40-8E03-0CA26CFE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x-none" dirty="0"/>
              <a:t>Allt að 75% fá úttaugamein 15% gráðu 3 eða verra</a:t>
            </a:r>
          </a:p>
          <a:p>
            <a:r>
              <a:rPr lang="x-none" dirty="0"/>
              <a:t>Truflar starfsemi taugungsins sjálfs frekar en mýelínið</a:t>
            </a:r>
          </a:p>
          <a:p>
            <a:r>
              <a:rPr lang="x-none" dirty="0"/>
              <a:t>Fjölbreytt einkenni en áberandi taugaverkir</a:t>
            </a:r>
          </a:p>
          <a:p>
            <a:pPr lvl="1"/>
            <a:r>
              <a:rPr lang="x-none" dirty="0"/>
              <a:t>Meltingarfæraeinkenni</a:t>
            </a:r>
          </a:p>
          <a:p>
            <a:pPr lvl="1"/>
            <a:r>
              <a:rPr lang="x-none" dirty="0"/>
              <a:t>Skyntap</a:t>
            </a:r>
          </a:p>
          <a:p>
            <a:pPr lvl="1"/>
            <a:r>
              <a:rPr lang="x-none" dirty="0"/>
              <a:t>Máttminnkun</a:t>
            </a:r>
          </a:p>
          <a:p>
            <a:r>
              <a:rPr lang="x-none" dirty="0"/>
              <a:t>Gengur langoftast tilbaka</a:t>
            </a:r>
          </a:p>
          <a:p>
            <a:endParaRPr lang="x-none" dirty="0"/>
          </a:p>
        </p:txBody>
      </p:sp>
      <p:pic>
        <p:nvPicPr>
          <p:cNvPr id="12290" name="Picture 2" descr="Velcade Drug Information | The MMRF">
            <a:extLst>
              <a:ext uri="{FF2B5EF4-FFF2-40B4-BE49-F238E27FC236}">
                <a16:creationId xmlns:a16="http://schemas.microsoft.com/office/drawing/2014/main" xmlns="" id="{0665DBF4-6B71-2A49-8F5D-369A1183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74" y="1690687"/>
            <a:ext cx="4766026" cy="36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8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C2A2E-26A8-7D4F-98A3-45B59CA3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Thalidomide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B807FA-9E0A-614B-AC6A-654C28D97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x-none" dirty="0"/>
              <a:t>Allt að þriðjungur fær gráðu 3 eða verra úttaugamein</a:t>
            </a:r>
          </a:p>
          <a:p>
            <a:r>
              <a:rPr lang="x-none" dirty="0"/>
              <a:t>Óþekkt orsök</a:t>
            </a:r>
          </a:p>
          <a:p>
            <a:r>
              <a:rPr lang="x-none" dirty="0"/>
              <a:t>Skyntruflun og náladofi</a:t>
            </a:r>
          </a:p>
          <a:p>
            <a:pPr lvl="1"/>
            <a:r>
              <a:rPr lang="x-none" dirty="0"/>
              <a:t>Skyntap</a:t>
            </a:r>
          </a:p>
          <a:p>
            <a:pPr lvl="1"/>
            <a:r>
              <a:rPr lang="x-none" dirty="0"/>
              <a:t>Máttminnkun</a:t>
            </a:r>
          </a:p>
          <a:p>
            <a:pPr lvl="1"/>
            <a:r>
              <a:rPr lang="x-none" dirty="0"/>
              <a:t>Meltingarfæraeinkenni</a:t>
            </a:r>
          </a:p>
          <a:p>
            <a:pPr lvl="1"/>
            <a:endParaRPr lang="x-none" dirty="0"/>
          </a:p>
          <a:p>
            <a:r>
              <a:rPr lang="x-none" dirty="0"/>
              <a:t>Gengur tilbaka að hluta</a:t>
            </a:r>
          </a:p>
        </p:txBody>
      </p:sp>
      <p:pic>
        <p:nvPicPr>
          <p:cNvPr id="13314" name="Picture 2" descr="Thalidomide | Science Museum">
            <a:extLst>
              <a:ext uri="{FF2B5EF4-FFF2-40B4-BE49-F238E27FC236}">
                <a16:creationId xmlns:a16="http://schemas.microsoft.com/office/drawing/2014/main" xmlns="" id="{7D81661F-DB45-C042-8C11-B74424BF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16" y="2133600"/>
            <a:ext cx="5630015" cy="29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3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C23CA-4AF7-B74B-8A3F-ABB287C1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Afleiðingar úttaugameins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E5494F-DDE5-414F-BD0B-84B43B0E4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Lífsgæði</a:t>
            </a:r>
          </a:p>
          <a:p>
            <a:r>
              <a:rPr lang="x-none" dirty="0"/>
              <a:t>Byltur</a:t>
            </a:r>
          </a:p>
          <a:p>
            <a:r>
              <a:rPr lang="x-none" dirty="0"/>
              <a:t>Brot</a:t>
            </a:r>
          </a:p>
          <a:p>
            <a:r>
              <a:rPr lang="x-none" dirty="0"/>
              <a:t>Sár</a:t>
            </a:r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72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ADB96-3C9B-754C-B2AC-7D4EFB65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Hvað er til ráða?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C40039-9778-2548-BC16-95380ED9C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Þekkja sín takmörk</a:t>
            </a:r>
          </a:p>
          <a:p>
            <a:r>
              <a:rPr lang="x-none" dirty="0"/>
              <a:t>Byltuvarnir</a:t>
            </a:r>
          </a:p>
          <a:p>
            <a:r>
              <a:rPr lang="x-none" dirty="0"/>
              <a:t>Lyfjameðferð</a:t>
            </a:r>
          </a:p>
          <a:p>
            <a:r>
              <a:rPr lang="x-none" dirty="0"/>
              <a:t>Sjúkraþjálfun</a:t>
            </a:r>
          </a:p>
          <a:p>
            <a:r>
              <a:rPr lang="x-none" dirty="0"/>
              <a:t>Aðrar orsakir?</a:t>
            </a:r>
          </a:p>
          <a:p>
            <a:r>
              <a:rPr lang="x-none" dirty="0"/>
              <a:t>Fyrirbyggja úttaugamein</a:t>
            </a:r>
          </a:p>
          <a:p>
            <a:endParaRPr lang="x-none" dirty="0"/>
          </a:p>
        </p:txBody>
      </p:sp>
      <p:pic>
        <p:nvPicPr>
          <p:cNvPr id="14338" name="Picture 2" descr="Can Technology Save Us - Hip Airbags">
            <a:extLst>
              <a:ext uri="{FF2B5EF4-FFF2-40B4-BE49-F238E27FC236}">
                <a16:creationId xmlns:a16="http://schemas.microsoft.com/office/drawing/2014/main" xmlns="" id="{B242DBF2-62A0-E747-B4DD-992E1AD7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5873"/>
            <a:ext cx="4995630" cy="421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esigning Balance Exercise Programs for Older Adults">
            <a:extLst>
              <a:ext uri="{FF2B5EF4-FFF2-40B4-BE49-F238E27FC236}">
                <a16:creationId xmlns:a16="http://schemas.microsoft.com/office/drawing/2014/main" xmlns="" id="{5518A4D1-D040-0E44-BE21-A05205053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92300"/>
            <a:ext cx="64008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9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E941B-7412-1140-80FC-F938ACC2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</a:t>
            </a:r>
            <a:r>
              <a:rPr lang="x-none" dirty="0"/>
              <a:t>akk fyrir mig!</a:t>
            </a:r>
          </a:p>
        </p:txBody>
      </p:sp>
      <p:pic>
        <p:nvPicPr>
          <p:cNvPr id="15362" name="Picture 2" descr="Ha ha get it it&amp;#39;s a nerve. | Classroom humor, Psychology humor, Science  humor">
            <a:extLst>
              <a:ext uri="{FF2B5EF4-FFF2-40B4-BE49-F238E27FC236}">
                <a16:creationId xmlns:a16="http://schemas.microsoft.com/office/drawing/2014/main" xmlns="" id="{3348D8FB-60DF-0F43-9650-C2359AAE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95" y="1802666"/>
            <a:ext cx="3089609" cy="494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3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(a) shows an outline of a human body with the brain and spinal cord illustrated. Image (b) shows an outline of a human body with a network of nerves depicted.">
            <a:extLst>
              <a:ext uri="{FF2B5EF4-FFF2-40B4-BE49-F238E27FC236}">
                <a16:creationId xmlns:a16="http://schemas.microsoft.com/office/drawing/2014/main" xmlns="" id="{BBD20F67-7841-B049-AF25-B1DC0EC6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10" y="1690688"/>
            <a:ext cx="5857080" cy="4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190B7AB6-8E32-AD41-9B4C-0D6E9115010A}"/>
              </a:ext>
            </a:extLst>
          </p:cNvPr>
          <p:cNvCxnSpPr/>
          <p:nvPr/>
        </p:nvCxnSpPr>
        <p:spPr>
          <a:xfrm flipH="1" flipV="1">
            <a:off x="8097043" y="2843439"/>
            <a:ext cx="392483" cy="179197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AB5C98D8-E81B-984A-A0E1-C0FB973A9BFD}"/>
              </a:ext>
            </a:extLst>
          </p:cNvPr>
          <p:cNvCxnSpPr>
            <a:cxnSpLocks/>
          </p:cNvCxnSpPr>
          <p:nvPr/>
        </p:nvCxnSpPr>
        <p:spPr>
          <a:xfrm flipH="1">
            <a:off x="6096001" y="2775683"/>
            <a:ext cx="484515" cy="19274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8DD19E8-E1DD-1447-8953-DB6910063310}"/>
              </a:ext>
            </a:extLst>
          </p:cNvPr>
          <p:cNvSpPr txBox="1"/>
          <p:nvPr/>
        </p:nvSpPr>
        <p:spPr>
          <a:xfrm>
            <a:off x="8489526" y="3016251"/>
            <a:ext cx="2807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Snertiskyn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Sársaukaskyn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Titringsskyn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Stöðuskyn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Hita- og kuldaskyn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045CA63-1EDE-A64E-A161-D4321327C784}"/>
              </a:ext>
            </a:extLst>
          </p:cNvPr>
          <p:cNvSpPr/>
          <p:nvPr/>
        </p:nvSpPr>
        <p:spPr>
          <a:xfrm>
            <a:off x="2632446" y="1580493"/>
            <a:ext cx="3043304" cy="4756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2BFF0B7-AF15-0540-B094-E2DBFBB96D03}"/>
              </a:ext>
            </a:extLst>
          </p:cNvPr>
          <p:cNvSpPr txBox="1"/>
          <p:nvPr/>
        </p:nvSpPr>
        <p:spPr>
          <a:xfrm>
            <a:off x="3157779" y="2775683"/>
            <a:ext cx="295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Hreyfiboð til vöðva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Stýriboð til kirtla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Stýriboð til blóðrásar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Stýriboð til meltingarvegs</a:t>
            </a:r>
          </a:p>
        </p:txBody>
      </p:sp>
    </p:spTree>
    <p:extLst>
      <p:ext uri="{BB962C8B-B14F-4D97-AF65-F5344CB8AC3E}">
        <p14:creationId xmlns:p14="http://schemas.microsoft.com/office/powerpoint/2010/main" val="314016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llustration of neuron anatomy. Vector infographic (nerve cell axon and  myelin sheath) Stock Vector | Adobe Stock">
            <a:extLst>
              <a:ext uri="{FF2B5EF4-FFF2-40B4-BE49-F238E27FC236}">
                <a16:creationId xmlns:a16="http://schemas.microsoft.com/office/drawing/2014/main" xmlns="" id="{9EE6E9DB-301E-484F-A6EB-500FC45C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69" y="2027192"/>
            <a:ext cx="6295828" cy="35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6E686E-64E0-4D47-B1B3-DD4D0F807EC9}"/>
              </a:ext>
            </a:extLst>
          </p:cNvPr>
          <p:cNvSpPr txBox="1"/>
          <p:nvPr/>
        </p:nvSpPr>
        <p:spPr>
          <a:xfrm>
            <a:off x="6100589" y="2612449"/>
            <a:ext cx="240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Taugasími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0C091EB4-D10F-E94F-B8EA-E3FDD93C33D8}"/>
              </a:ext>
            </a:extLst>
          </p:cNvPr>
          <p:cNvCxnSpPr>
            <a:cxnSpLocks/>
          </p:cNvCxnSpPr>
          <p:nvPr/>
        </p:nvCxnSpPr>
        <p:spPr>
          <a:xfrm flipH="1">
            <a:off x="6007334" y="3057208"/>
            <a:ext cx="521803" cy="12913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37FC0-F563-6F40-8D03-5D3449CFAC1B}"/>
              </a:ext>
            </a:extLst>
          </p:cNvPr>
          <p:cNvSpPr txBox="1"/>
          <p:nvPr/>
        </p:nvSpPr>
        <p:spPr>
          <a:xfrm>
            <a:off x="6932044" y="5283131"/>
            <a:ext cx="240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Mýelínslíður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2CE3898-87CD-0444-A217-334D0AA51ADA}"/>
              </a:ext>
            </a:extLst>
          </p:cNvPr>
          <p:cNvCxnSpPr>
            <a:cxnSpLocks/>
          </p:cNvCxnSpPr>
          <p:nvPr/>
        </p:nvCxnSpPr>
        <p:spPr>
          <a:xfrm flipH="1" flipV="1">
            <a:off x="6936913" y="4497236"/>
            <a:ext cx="465222" cy="787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8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45C8A-8BE9-AC4A-AA14-D289397C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Einkenni úttaugameins</a:t>
            </a:r>
          </a:p>
        </p:txBody>
      </p:sp>
      <p:pic>
        <p:nvPicPr>
          <p:cNvPr id="5" name="Picture 2" descr="Image (a) shows an outline of a human body with the brain and spinal cord illustrated. Image (b) shows an outline of a human body with a network of nerves depicted.">
            <a:extLst>
              <a:ext uri="{FF2B5EF4-FFF2-40B4-BE49-F238E27FC236}">
                <a16:creationId xmlns:a16="http://schemas.microsoft.com/office/drawing/2014/main" xmlns="" id="{8D0659DE-2073-A141-A92C-86D8652F3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42" y="1690688"/>
            <a:ext cx="5857080" cy="4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091BAAE-14F6-7147-BA6D-2FDF72173C8E}"/>
              </a:ext>
            </a:extLst>
          </p:cNvPr>
          <p:cNvCxnSpPr/>
          <p:nvPr/>
        </p:nvCxnSpPr>
        <p:spPr>
          <a:xfrm flipH="1" flipV="1">
            <a:off x="6813675" y="2843439"/>
            <a:ext cx="392483" cy="179197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F6BF4F7C-8622-8747-AB77-D7080A2259BF}"/>
              </a:ext>
            </a:extLst>
          </p:cNvPr>
          <p:cNvCxnSpPr>
            <a:cxnSpLocks/>
          </p:cNvCxnSpPr>
          <p:nvPr/>
        </p:nvCxnSpPr>
        <p:spPr>
          <a:xfrm flipH="1">
            <a:off x="4812633" y="2775683"/>
            <a:ext cx="484515" cy="19274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1FB922-402B-084B-9683-995D4FC2FB70}"/>
              </a:ext>
            </a:extLst>
          </p:cNvPr>
          <p:cNvSpPr txBox="1"/>
          <p:nvPr/>
        </p:nvSpPr>
        <p:spPr>
          <a:xfrm>
            <a:off x="7206158" y="3016251"/>
            <a:ext cx="2807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Snertiskyn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Sársaukaskyn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Titringsskyn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Stöðuskyn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Hita- og kuldaskyn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098B739-B537-B746-A002-5F57B80D1042}"/>
              </a:ext>
            </a:extLst>
          </p:cNvPr>
          <p:cNvSpPr/>
          <p:nvPr/>
        </p:nvSpPr>
        <p:spPr>
          <a:xfrm>
            <a:off x="1349078" y="1580493"/>
            <a:ext cx="3043304" cy="4756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F4A967-CEF5-B143-BE38-FD647F1DA48D}"/>
              </a:ext>
            </a:extLst>
          </p:cNvPr>
          <p:cNvSpPr txBox="1"/>
          <p:nvPr/>
        </p:nvSpPr>
        <p:spPr>
          <a:xfrm>
            <a:off x="1962536" y="2758233"/>
            <a:ext cx="310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Hreyfiboð til vöðva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Stýriboð til kirtla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Stýriboð til blóðrásar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Stýriboð til meltingarvegs</a:t>
            </a:r>
          </a:p>
        </p:txBody>
      </p:sp>
    </p:spTree>
    <p:extLst>
      <p:ext uri="{BB962C8B-B14F-4D97-AF65-F5344CB8AC3E}">
        <p14:creationId xmlns:p14="http://schemas.microsoft.com/office/powerpoint/2010/main" val="243089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538C80-2B63-B24F-8A38-DD5404FA356C}"/>
              </a:ext>
            </a:extLst>
          </p:cNvPr>
          <p:cNvSpPr txBox="1"/>
          <p:nvPr/>
        </p:nvSpPr>
        <p:spPr>
          <a:xfrm>
            <a:off x="1299412" y="1411705"/>
            <a:ext cx="308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Staðbundið vandamál</a:t>
            </a:r>
          </a:p>
        </p:txBody>
      </p:sp>
      <p:pic>
        <p:nvPicPr>
          <p:cNvPr id="5122" name="Picture 2" descr="Lumbar Radiculopathy New York | Back Pain Treatment Staten Island, NY">
            <a:extLst>
              <a:ext uri="{FF2B5EF4-FFF2-40B4-BE49-F238E27FC236}">
                <a16:creationId xmlns:a16="http://schemas.microsoft.com/office/drawing/2014/main" xmlns="" id="{21E3C54E-208B-E346-AFA1-B32A89F67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54" y="1873370"/>
            <a:ext cx="38100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abetes and the Nervous System - ScienceDirect">
            <a:extLst>
              <a:ext uri="{FF2B5EF4-FFF2-40B4-BE49-F238E27FC236}">
                <a16:creationId xmlns:a16="http://schemas.microsoft.com/office/drawing/2014/main" xmlns="" id="{00527B31-E595-8840-A925-1648B14F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921" y="2294021"/>
            <a:ext cx="4487584" cy="25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0EEC5F-0598-5E41-93BA-50EA349B937E}"/>
              </a:ext>
            </a:extLst>
          </p:cNvPr>
          <p:cNvSpPr txBox="1"/>
          <p:nvPr/>
        </p:nvSpPr>
        <p:spPr>
          <a:xfrm>
            <a:off x="7812504" y="1331494"/>
            <a:ext cx="308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Útbreitt vandamál</a:t>
            </a:r>
          </a:p>
        </p:txBody>
      </p:sp>
    </p:spTree>
    <p:extLst>
      <p:ext uri="{BB962C8B-B14F-4D97-AF65-F5344CB8AC3E}">
        <p14:creationId xmlns:p14="http://schemas.microsoft.com/office/powerpoint/2010/main" val="92499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55302-FA08-6A46-852E-6F14E6BE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Einkenni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6CA8E2-E4AE-A249-8984-6AF2FE7B55D0}"/>
              </a:ext>
            </a:extLst>
          </p:cNvPr>
          <p:cNvSpPr txBox="1"/>
          <p:nvPr/>
        </p:nvSpPr>
        <p:spPr>
          <a:xfrm>
            <a:off x="6091991" y="2293937"/>
            <a:ext cx="2614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u="sng" dirty="0"/>
              <a:t>Sársauki</a:t>
            </a:r>
          </a:p>
          <a:p>
            <a:r>
              <a:rPr lang="x-none" dirty="0"/>
              <a:t>-Stingandi</a:t>
            </a:r>
          </a:p>
          <a:p>
            <a:r>
              <a:rPr lang="x-none" dirty="0"/>
              <a:t>-Brennandi</a:t>
            </a:r>
          </a:p>
          <a:p>
            <a:r>
              <a:rPr lang="x-none" dirty="0"/>
              <a:t>-Náladofi</a:t>
            </a:r>
          </a:p>
          <a:p>
            <a:r>
              <a:rPr lang="x-none" dirty="0"/>
              <a:t>-Lítil eða engin snerting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565F66-0CE4-5F40-AD46-94105B3470DF}"/>
              </a:ext>
            </a:extLst>
          </p:cNvPr>
          <p:cNvSpPr txBox="1"/>
          <p:nvPr/>
        </p:nvSpPr>
        <p:spPr>
          <a:xfrm>
            <a:off x="874295" y="2293937"/>
            <a:ext cx="2614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u="sng" dirty="0"/>
              <a:t>Skyntap</a:t>
            </a:r>
          </a:p>
          <a:p>
            <a:r>
              <a:rPr lang="x-none" dirty="0"/>
              <a:t>-”Skrítin tilfinning”</a:t>
            </a:r>
          </a:p>
          <a:p>
            <a:r>
              <a:rPr lang="x-none" dirty="0"/>
              <a:t>-Sár á fótum</a:t>
            </a:r>
          </a:p>
          <a:p>
            <a:r>
              <a:rPr lang="x-none" dirty="0"/>
              <a:t>-Breytt göngulag</a:t>
            </a:r>
          </a:p>
          <a:p>
            <a:r>
              <a:rPr lang="x-none" dirty="0"/>
              <a:t>-Jafnvægisleysi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224F4-BF1B-BA41-8D0D-3E815B56C8C1}"/>
              </a:ext>
            </a:extLst>
          </p:cNvPr>
          <p:cNvSpPr txBox="1"/>
          <p:nvPr/>
        </p:nvSpPr>
        <p:spPr>
          <a:xfrm>
            <a:off x="3352800" y="2293937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u="sng" dirty="0"/>
              <a:t>Máttleysi</a:t>
            </a:r>
          </a:p>
          <a:p>
            <a:r>
              <a:rPr lang="x-none" dirty="0"/>
              <a:t>-Kraftleysi í vöðvum</a:t>
            </a:r>
          </a:p>
          <a:p>
            <a:r>
              <a:rPr lang="x-none" dirty="0"/>
              <a:t>-Truflun á göngulagi</a:t>
            </a:r>
          </a:p>
          <a:p>
            <a:r>
              <a:rPr lang="x-none" dirty="0"/>
              <a:t>-Rýrnun vöðva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DF3C91-7BA6-FC4E-A819-9692D74D0E1F}"/>
              </a:ext>
            </a:extLst>
          </p:cNvPr>
          <p:cNvSpPr txBox="1"/>
          <p:nvPr/>
        </p:nvSpPr>
        <p:spPr>
          <a:xfrm>
            <a:off x="8702844" y="2048400"/>
            <a:ext cx="37057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u="sng" dirty="0"/>
              <a:t>Truflun á ósjálfráða starfsemi</a:t>
            </a:r>
          </a:p>
          <a:p>
            <a:r>
              <a:rPr lang="x-none" dirty="0"/>
              <a:t>-Blóðþrýstingsfall</a:t>
            </a:r>
          </a:p>
          <a:p>
            <a:r>
              <a:rPr lang="x-none" dirty="0"/>
              <a:t>-Minnkun á svitamyndun</a:t>
            </a:r>
          </a:p>
          <a:p>
            <a:r>
              <a:rPr lang="x-none" dirty="0"/>
              <a:t>-Meltingarfæratruflanir</a:t>
            </a:r>
          </a:p>
          <a:p>
            <a:r>
              <a:rPr lang="x-none" dirty="0"/>
              <a:t>-Hjartsláttur</a:t>
            </a:r>
          </a:p>
          <a:p>
            <a:r>
              <a:rPr lang="x-none" dirty="0"/>
              <a:t>-Truflun á þvaglátum</a:t>
            </a:r>
          </a:p>
          <a:p>
            <a:r>
              <a:rPr lang="x-none" dirty="0"/>
              <a:t>-Getuleysi</a:t>
            </a:r>
          </a:p>
        </p:txBody>
      </p:sp>
      <p:pic>
        <p:nvPicPr>
          <p:cNvPr id="6146" name="Picture 2" descr="Peripheral Neuropathy - Causes, Symptoms, Diagnosis, Treatment">
            <a:extLst>
              <a:ext uri="{FF2B5EF4-FFF2-40B4-BE49-F238E27FC236}">
                <a16:creationId xmlns:a16="http://schemas.microsoft.com/office/drawing/2014/main" xmlns="" id="{30BB7480-5DA3-B249-9973-50F2AEBB6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0" b="26316"/>
          <a:stretch/>
        </p:blipFill>
        <p:spPr bwMode="auto">
          <a:xfrm>
            <a:off x="874295" y="4327821"/>
            <a:ext cx="10079288" cy="25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6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E97F5-8077-AD45-9251-A6323A35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Orsakir</a:t>
            </a:r>
          </a:p>
        </p:txBody>
      </p:sp>
      <p:pic>
        <p:nvPicPr>
          <p:cNvPr id="7170" name="Picture 2" descr="Diabetes - MedTech Europe, from diagnosis to cure">
            <a:extLst>
              <a:ext uri="{FF2B5EF4-FFF2-40B4-BE49-F238E27FC236}">
                <a16:creationId xmlns:a16="http://schemas.microsoft.com/office/drawing/2014/main" xmlns="" id="{2134AD4C-271D-084D-B7F5-BA17262EA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2036378"/>
            <a:ext cx="4545178" cy="303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eer, Wine, Spirits &amp;amp; Alcohol Delivery - Beelivery">
            <a:extLst>
              <a:ext uri="{FF2B5EF4-FFF2-40B4-BE49-F238E27FC236}">
                <a16:creationId xmlns:a16="http://schemas.microsoft.com/office/drawing/2014/main" xmlns="" id="{39C28795-6A1F-2F40-B8EF-8790956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86" y="1700799"/>
            <a:ext cx="4118014" cy="38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ocus Supplements and Vitamins for ADHD: Zinc, Iron, Magnesium">
            <a:extLst>
              <a:ext uri="{FF2B5EF4-FFF2-40B4-BE49-F238E27FC236}">
                <a16:creationId xmlns:a16="http://schemas.microsoft.com/office/drawing/2014/main" xmlns="" id="{CA8BE5DA-3705-7247-A357-170C3E81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51" y="2127584"/>
            <a:ext cx="4732421" cy="26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d Button Autoimmunity | Science comics, Press the red button, Red button">
            <a:extLst>
              <a:ext uri="{FF2B5EF4-FFF2-40B4-BE49-F238E27FC236}">
                <a16:creationId xmlns:a16="http://schemas.microsoft.com/office/drawing/2014/main" xmlns="" id="{69A46C28-957F-3341-B397-3772C3CD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77" y="2036378"/>
            <a:ext cx="3180514" cy="305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3791BF-17EF-2040-8071-0ED6BF816D1A}"/>
              </a:ext>
            </a:extLst>
          </p:cNvPr>
          <p:cNvSpPr txBox="1"/>
          <p:nvPr/>
        </p:nvSpPr>
        <p:spPr>
          <a:xfrm>
            <a:off x="4464345" y="5660870"/>
            <a:ext cx="505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5-10% á efri árum</a:t>
            </a:r>
          </a:p>
        </p:txBody>
      </p:sp>
    </p:spTree>
    <p:extLst>
      <p:ext uri="{BB962C8B-B14F-4D97-AF65-F5344CB8AC3E}">
        <p14:creationId xmlns:p14="http://schemas.microsoft.com/office/powerpoint/2010/main" val="25884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9D983-0639-5D49-A599-C6843F86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Mergæxli og úttaugamein</a:t>
            </a:r>
          </a:p>
        </p:txBody>
      </p:sp>
      <p:pic>
        <p:nvPicPr>
          <p:cNvPr id="8194" name="Picture 2" descr="Index of  /images/ContentImages_OLD_WITH_DATES/spine/spine_general/spinal_tumors">
            <a:extLst>
              <a:ext uri="{FF2B5EF4-FFF2-40B4-BE49-F238E27FC236}">
                <a16:creationId xmlns:a16="http://schemas.microsoft.com/office/drawing/2014/main" xmlns="" id="{4E05D25E-821E-F541-9584-004086F8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06" y="2390274"/>
            <a:ext cx="2921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munoglobulin Structure and Classes - Leinco Technologies">
            <a:extLst>
              <a:ext uri="{FF2B5EF4-FFF2-40B4-BE49-F238E27FC236}">
                <a16:creationId xmlns:a16="http://schemas.microsoft.com/office/drawing/2014/main" xmlns="" id="{784E4105-6DF4-1F48-8DFC-C570DCFC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73" y="2236536"/>
            <a:ext cx="1997370" cy="29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What is chemotherapy? - BBC News">
            <a:extLst>
              <a:ext uri="{FF2B5EF4-FFF2-40B4-BE49-F238E27FC236}">
                <a16:creationId xmlns:a16="http://schemas.microsoft.com/office/drawing/2014/main" xmlns="" id="{578DCAAF-E57A-C548-A03A-CA775E276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11" y="2707774"/>
            <a:ext cx="406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7B3FAC-CA6C-C046-B741-D0E1C8EAEE1E}"/>
              </a:ext>
            </a:extLst>
          </p:cNvPr>
          <p:cNvSpPr txBox="1"/>
          <p:nvPr/>
        </p:nvSpPr>
        <p:spPr>
          <a:xfrm>
            <a:off x="1246606" y="18672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Vegna beinasjúkdóms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BF0639-15C5-5147-8E7C-C075EFE32449}"/>
              </a:ext>
            </a:extLst>
          </p:cNvPr>
          <p:cNvSpPr txBox="1"/>
          <p:nvPr/>
        </p:nvSpPr>
        <p:spPr>
          <a:xfrm>
            <a:off x="4966973" y="1855815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Vegna sjúkdómsins sjálfs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DBA798-903B-A746-9DA0-55FF7459D0C1}"/>
              </a:ext>
            </a:extLst>
          </p:cNvPr>
          <p:cNvSpPr txBox="1"/>
          <p:nvPr/>
        </p:nvSpPr>
        <p:spPr>
          <a:xfrm>
            <a:off x="9484894" y="1878177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Vegna lyfja</a:t>
            </a:r>
          </a:p>
        </p:txBody>
      </p:sp>
    </p:spTree>
    <p:extLst>
      <p:ext uri="{BB962C8B-B14F-4D97-AF65-F5344CB8AC3E}">
        <p14:creationId xmlns:p14="http://schemas.microsoft.com/office/powerpoint/2010/main" val="371327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C62EF-E033-004D-9413-88BABA10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Vegna beinasjúkdóms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C583C2-50E1-4F48-A81E-DB34776DA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x-none" dirty="0"/>
              <a:t>Beinbrot vegna mergæxlis</a:t>
            </a:r>
          </a:p>
          <a:p>
            <a:r>
              <a:rPr lang="x-none" dirty="0"/>
              <a:t>Þrýsingur á taug</a:t>
            </a:r>
          </a:p>
          <a:p>
            <a:r>
              <a:rPr lang="x-none" dirty="0"/>
              <a:t>Einkenni frá þeirri taug</a:t>
            </a:r>
          </a:p>
          <a:p>
            <a:endParaRPr lang="x-none" dirty="0"/>
          </a:p>
          <a:p>
            <a:r>
              <a:rPr lang="x-none" dirty="0"/>
              <a:t>Verkjameðferð</a:t>
            </a:r>
          </a:p>
          <a:p>
            <a:r>
              <a:rPr lang="x-none" dirty="0"/>
              <a:t>Stundum geislar</a:t>
            </a:r>
          </a:p>
          <a:p>
            <a:r>
              <a:rPr lang="x-none" dirty="0"/>
              <a:t>Aðgerð</a:t>
            </a:r>
          </a:p>
        </p:txBody>
      </p:sp>
      <p:pic>
        <p:nvPicPr>
          <p:cNvPr id="9218" name="Picture 2" descr="Clinical Reasoning: A 59-year-old woman with multiple myeloma and lower  extremity weakness and numbness | Neurology">
            <a:extLst>
              <a:ext uri="{FF2B5EF4-FFF2-40B4-BE49-F238E27FC236}">
                <a16:creationId xmlns:a16="http://schemas.microsoft.com/office/drawing/2014/main" xmlns="" id="{8E65F3C9-C5DC-DF4A-A39E-FEF1876F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85" y="155207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et Relief From Lower Back Pain From Lumbrosacral Radiculopathy">
            <a:extLst>
              <a:ext uri="{FF2B5EF4-FFF2-40B4-BE49-F238E27FC236}">
                <a16:creationId xmlns:a16="http://schemas.microsoft.com/office/drawing/2014/main" xmlns="" id="{E5DE1903-7666-7245-B6F8-9450533D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57" y="1521398"/>
            <a:ext cx="4669255" cy="349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yphoplasty procedure, how kyphoplasty is done and kyphoplasty risks">
            <a:extLst>
              <a:ext uri="{FF2B5EF4-FFF2-40B4-BE49-F238E27FC236}">
                <a16:creationId xmlns:a16="http://schemas.microsoft.com/office/drawing/2014/main" xmlns="" id="{53709FD5-E5FD-1149-AC05-A43BB61EE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35" y="1594547"/>
            <a:ext cx="6627897" cy="355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0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281</Words>
  <Application>Microsoft Macintosh PowerPoint</Application>
  <PresentationFormat>Custom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Úttaugamein í mergæxli</vt:lpstr>
      <vt:lpstr>PowerPoint Presentation</vt:lpstr>
      <vt:lpstr>PowerPoint Presentation</vt:lpstr>
      <vt:lpstr>Einkenni úttaugameins</vt:lpstr>
      <vt:lpstr>PowerPoint Presentation</vt:lpstr>
      <vt:lpstr>Einkenni</vt:lpstr>
      <vt:lpstr>Orsakir</vt:lpstr>
      <vt:lpstr>Mergæxli og úttaugamein</vt:lpstr>
      <vt:lpstr>Vegna beinasjúkdóms</vt:lpstr>
      <vt:lpstr>Vegna sjúkdómsins</vt:lpstr>
      <vt:lpstr>Vegna lyfja</vt:lpstr>
      <vt:lpstr>Velcade/Bortezomib</vt:lpstr>
      <vt:lpstr>Thalidomide</vt:lpstr>
      <vt:lpstr>Afleiðingar úttaugameins</vt:lpstr>
      <vt:lpstr>Hvað er til ráða?</vt:lpstr>
      <vt:lpstr>Takk fyrir mig!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Úttaugamein í mergæxli</dc:title>
  <dc:creator>Sæmundur Rögnvaldsson - HI</dc:creator>
  <cp:lastModifiedBy>Kristín Einarsdóttir</cp:lastModifiedBy>
  <cp:revision>2</cp:revision>
  <dcterms:created xsi:type="dcterms:W3CDTF">2021-11-10T20:24:06Z</dcterms:created>
  <dcterms:modified xsi:type="dcterms:W3CDTF">2022-01-03T15:53:28Z</dcterms:modified>
</cp:coreProperties>
</file>