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74" r:id="rId2"/>
    <p:sldId id="375" r:id="rId3"/>
    <p:sldId id="260" r:id="rId4"/>
    <p:sldId id="332" r:id="rId5"/>
    <p:sldId id="275" r:id="rId6"/>
    <p:sldId id="376" r:id="rId7"/>
    <p:sldId id="276" r:id="rId8"/>
    <p:sldId id="337" r:id="rId9"/>
    <p:sldId id="285" r:id="rId10"/>
    <p:sldId id="377" r:id="rId11"/>
    <p:sldId id="315" r:id="rId12"/>
    <p:sldId id="369" r:id="rId13"/>
    <p:sldId id="340" r:id="rId14"/>
    <p:sldId id="341" r:id="rId15"/>
    <p:sldId id="379" r:id="rId16"/>
    <p:sldId id="355" r:id="rId17"/>
    <p:sldId id="344" r:id="rId18"/>
    <p:sldId id="291" r:id="rId19"/>
    <p:sldId id="294" r:id="rId20"/>
    <p:sldId id="295" r:id="rId21"/>
    <p:sldId id="339" r:id="rId22"/>
    <p:sldId id="351" r:id="rId23"/>
    <p:sldId id="261" r:id="rId24"/>
    <p:sldId id="262" r:id="rId25"/>
    <p:sldId id="353" r:id="rId26"/>
    <p:sldId id="352" r:id="rId27"/>
    <p:sldId id="298" r:id="rId28"/>
    <p:sldId id="300" r:id="rId29"/>
    <p:sldId id="299" r:id="rId30"/>
    <p:sldId id="302" r:id="rId31"/>
    <p:sldId id="357" r:id="rId32"/>
    <p:sldId id="303" r:id="rId33"/>
    <p:sldId id="358" r:id="rId34"/>
    <p:sldId id="360" r:id="rId35"/>
    <p:sldId id="361" r:id="rId36"/>
    <p:sldId id="359" r:id="rId37"/>
    <p:sldId id="362" r:id="rId38"/>
    <p:sldId id="363" r:id="rId39"/>
    <p:sldId id="364" r:id="rId40"/>
    <p:sldId id="381" r:id="rId41"/>
    <p:sldId id="365" r:id="rId42"/>
    <p:sldId id="367" r:id="rId43"/>
    <p:sldId id="368" r:id="rId44"/>
    <p:sldId id="378" r:id="rId45"/>
  </p:sldIdLst>
  <p:sldSz cx="9144000" cy="6858000" type="screen4x3"/>
  <p:notesSz cx="6797675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C7EF7-35DA-4D96-B7D4-FFDF9A44610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7145A-4F15-4666-9E14-A5FA12B75CA0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394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D9F81-1B8B-4D9E-8DEE-238DC64252D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6D9EC-0970-41C5-9382-C21238B2AE99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30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is-IS" smtClean="0"/>
          </a:p>
        </p:txBody>
      </p:sp>
      <p:sp>
        <p:nvSpPr>
          <p:cNvPr id="1617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6600A6-6E29-491C-B011-7B0D239DB6B7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C83ED3-3838-45CB-BB5E-64C6E388CE64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 smtClean="0"/>
              <a:t>Redraw/purchase</a:t>
            </a:r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58A939-CDDB-43AF-8BA6-4DEC9C7E240B}" type="slidenum">
              <a:rPr lang="en-US" altLang="is-I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is-I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 smtClean="0"/>
              <a:t>Redraw</a:t>
            </a: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6A55D2-4D97-4182-BF0F-98876D553130}" type="slidenum">
              <a:rPr lang="en-US" altLang="is-I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is-I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 smtClean="0"/>
              <a:t>Svensk text:</a:t>
            </a:r>
          </a:p>
          <a:p>
            <a:r>
              <a:rPr lang="sv-SE" altLang="is-IS" smtClean="0"/>
              <a:t>B-cell</a:t>
            </a:r>
          </a:p>
          <a:p>
            <a:r>
              <a:rPr lang="sv-SE" altLang="is-IS" smtClean="0"/>
              <a:t>Plasmacell</a:t>
            </a:r>
          </a:p>
          <a:p>
            <a:r>
              <a:rPr lang="sv-SE" altLang="is-IS" smtClean="0"/>
              <a:t>Antikropp</a:t>
            </a:r>
          </a:p>
        </p:txBody>
      </p:sp>
      <p:sp>
        <p:nvSpPr>
          <p:cNvPr id="17613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FB212-F6A3-4444-B9A1-758F1B31FA8D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D83343-BBA0-47EA-A9DA-3162AEF93163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is-IS" smtClean="0"/>
              <a:t>Svensk text:</a:t>
            </a:r>
          </a:p>
          <a:p>
            <a:r>
              <a:rPr lang="sv-SE" altLang="is-IS" smtClean="0"/>
              <a:t>Normal långlivad plasmacell</a:t>
            </a:r>
          </a:p>
          <a:p>
            <a:r>
              <a:rPr lang="sv-SE" altLang="is-IS" smtClean="0"/>
              <a:t>B-cell i germinalcentrum</a:t>
            </a:r>
          </a:p>
          <a:p>
            <a:r>
              <a:rPr lang="sv-SE" altLang="is-IS" smtClean="0"/>
              <a:t>Genetiska misstag</a:t>
            </a:r>
          </a:p>
          <a:p>
            <a:r>
              <a:rPr lang="sv-SE" altLang="is-IS" smtClean="0"/>
              <a:t>MGUS</a:t>
            </a:r>
          </a:p>
          <a:p>
            <a:r>
              <a:rPr lang="sv-SE" altLang="is-IS" smtClean="0"/>
              <a:t>Asymtomatiskt myelom</a:t>
            </a:r>
          </a:p>
          <a:p>
            <a:r>
              <a:rPr lang="sv-SE" altLang="is-IS" smtClean="0"/>
              <a:t>Kroniskt myelom</a:t>
            </a:r>
          </a:p>
          <a:p>
            <a:r>
              <a:rPr lang="sv-SE" altLang="is-IS" smtClean="0"/>
              <a:t>Intermedullärt myelom</a:t>
            </a:r>
          </a:p>
          <a:p>
            <a:r>
              <a:rPr lang="sv-SE" altLang="is-IS" smtClean="0"/>
              <a:t>Symtomatiskt myelom</a:t>
            </a:r>
          </a:p>
          <a:p>
            <a:r>
              <a:rPr lang="sv-SE" altLang="is-IS" smtClean="0"/>
              <a:t>Extramedullärt myelom</a:t>
            </a:r>
          </a:p>
          <a:p>
            <a:r>
              <a:rPr lang="sv-SE" altLang="is-IS" smtClean="0"/>
              <a:t>Redeaw, similar cells used earlier.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BE2AB7-4DB9-4EB8-A937-08DD295BE55E}" type="slidenum">
              <a:rPr lang="en-US" altLang="is-I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is-I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326C32-531C-4417-9B64-A3B13764D138}" type="slidenum">
              <a:rPr lang="sv-SE" altLang="is-IS" smtClean="0">
                <a:latin typeface="Times New Roman" pitchFamily="18" charset="0"/>
                <a:cs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sv-SE" altLang="is-IS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is-I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8FB348-904B-45BF-9E39-646810142975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s-I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6CB26D-FC2C-43E8-8E32-20ADFF7D34B4}" type="slidenum">
              <a:rPr lang="en-US" altLang="is-I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is-I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6621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780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9794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5" descr="Bla-bakgr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6"/>
          <p:cNvSpPr txBox="1">
            <a:spLocks noChangeArrowheads="1"/>
          </p:cNvSpPr>
          <p:nvPr userDrawn="1"/>
        </p:nvSpPr>
        <p:spPr bwMode="auto">
          <a:xfrm>
            <a:off x="539750" y="512763"/>
            <a:ext cx="7402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sv-SE" altLang="is-IS" sz="3600" smtClean="0">
              <a:solidFill>
                <a:srgbClr val="595959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883650" y="4927600"/>
            <a:ext cx="3540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s-IS" sz="1100" smtClean="0">
                <a:solidFill>
                  <a:srgbClr val="7F7F7F"/>
                </a:solidFill>
                <a:latin typeface="Century Schoolbook" pitchFamily="18" charset="0"/>
              </a:rPr>
              <a:t>SE 168-01 08/12</a:t>
            </a:r>
            <a:endParaRPr lang="en-US" altLang="is-IS" sz="110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0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Rubrik, ClipArt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10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Rectangle 10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Rectangle 10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1C52-ECAA-4A45-BECC-6B3B43B8227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70256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936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058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94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3405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6322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527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457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9AD4-C46B-4D34-8E5F-F04717A2E92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391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9AD4-C46B-4D34-8E5F-F04717A2E922}" type="datetimeFigureOut">
              <a:rPr lang="is-IS" smtClean="0"/>
              <a:pPr/>
              <a:t>4.12.17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58F90-FE9D-43B3-B428-530308A8E6A8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7633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healthsystem.virginia.edu/internet/hematology/HessImages/Plasma-cells-website.jpg" TargetMode="External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.gif"/><Relationship Id="rId8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3.png"/><Relationship Id="rId6" Type="http://schemas.openxmlformats.org/officeDocument/2006/relationships/image" Target="../media/image2.gif"/><Relationship Id="rId7" Type="http://schemas.openxmlformats.org/officeDocument/2006/relationships/image" Target="../media/image3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gif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5" Type="http://schemas.openxmlformats.org/officeDocument/2006/relationships/image" Target="../media/image2.gif"/><Relationship Id="rId6" Type="http://schemas.openxmlformats.org/officeDocument/2006/relationships/image" Target="../media/image3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gif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s-IS" dirty="0"/>
              <a:t>Hvað er mergæxli</a:t>
            </a:r>
            <a:r>
              <a:rPr lang="is-IS" dirty="0" smtClean="0"/>
              <a:t>?</a:t>
            </a:r>
            <a:br>
              <a:rPr lang="is-IS" dirty="0" smtClean="0"/>
            </a:br>
            <a:r>
              <a:rPr lang="is-IS" dirty="0" smtClean="0"/>
              <a:t> </a:t>
            </a:r>
            <a:br>
              <a:rPr lang="is-IS" dirty="0" smtClean="0"/>
            </a:br>
            <a:r>
              <a:rPr lang="is-IS" dirty="0" smtClean="0"/>
              <a:t>Einkenni</a:t>
            </a:r>
            <a:r>
              <a:rPr lang="is-IS" dirty="0"/>
              <a:t>, meðferð og nýjungar í </a:t>
            </a:r>
            <a:r>
              <a:rPr lang="is-IS" dirty="0" smtClean="0"/>
              <a:t>lyfjameðferð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s-IS" dirty="0" smtClean="0"/>
              <a:t>Sigurður Yngvi Kristinsson</a:t>
            </a:r>
          </a:p>
          <a:p>
            <a:r>
              <a:rPr lang="is-IS" sz="2600" dirty="0" smtClean="0"/>
              <a:t>Prófessor í </a:t>
            </a:r>
            <a:r>
              <a:rPr lang="is-IS" sz="2600" dirty="0" err="1" smtClean="0"/>
              <a:t>blóðsjúkdómum</a:t>
            </a:r>
            <a:endParaRPr lang="is-IS" sz="2600" dirty="0" smtClean="0"/>
          </a:p>
          <a:p>
            <a:r>
              <a:rPr lang="is-IS" sz="2600" dirty="0" smtClean="0"/>
              <a:t>Háskóli Íslands og Landspítali Háskólasjúkrahús</a:t>
            </a:r>
            <a:endParaRPr lang="is-IS" sz="2600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50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Í mergæxli umbreytast frískar plasmafrumur í illkynja plasmafrumur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27466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s-IS" altLang="is-IS" dirty="0" smtClean="0"/>
              <a:t>M</a:t>
            </a:r>
            <a:r>
              <a:rPr lang="is-IS" altLang="is-IS" cap="none" dirty="0" smtClean="0"/>
              <a:t>ergæxli</a:t>
            </a:r>
            <a:endParaRPr lang="en-GB" altLang="is-IS" cap="none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is-IS" altLang="is-IS" dirty="0" smtClean="0"/>
          </a:p>
          <a:p>
            <a:pPr eaLnBrk="1" hangingPunct="1"/>
            <a:r>
              <a:rPr lang="is-IS" altLang="is-IS" dirty="0" smtClean="0"/>
              <a:t>10% af illkynja blóðsjúkdómum</a:t>
            </a:r>
          </a:p>
          <a:p>
            <a:pPr eaLnBrk="1" hangingPunct="1"/>
            <a:r>
              <a:rPr lang="is-IS" altLang="is-IS" dirty="0" smtClean="0"/>
              <a:t>Tíðni eykst með aldri, meðalaldur 72 ára við greiningu</a:t>
            </a:r>
          </a:p>
          <a:p>
            <a:pPr eaLnBrk="1" hangingPunct="1"/>
            <a:r>
              <a:rPr lang="is-IS" altLang="is-IS" dirty="0" smtClean="0"/>
              <a:t>Um það bil 25 greinast á ári á Íslandi</a:t>
            </a:r>
            <a:endParaRPr lang="en-GB" altLang="is-IS" dirty="0" smtClean="0"/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931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Orsakir mergæxlis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is-IS" dirty="0" smtClean="0"/>
              <a:t>Mjög lítið vitað um orsakir</a:t>
            </a:r>
          </a:p>
          <a:p>
            <a:r>
              <a:rPr lang="is-IS" dirty="0" smtClean="0"/>
              <a:t>Hækkandi aldur</a:t>
            </a:r>
          </a:p>
          <a:p>
            <a:r>
              <a:rPr lang="is-IS" dirty="0" smtClean="0"/>
              <a:t>Algengara í Afríku</a:t>
            </a:r>
          </a:p>
          <a:p>
            <a:r>
              <a:rPr lang="is-IS" dirty="0" smtClean="0"/>
              <a:t>Fjölskyldusaga?</a:t>
            </a:r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6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altLang="is-IS" smtClean="0">
                <a:solidFill>
                  <a:schemeClr val="accent2"/>
                </a:solidFill>
              </a:rPr>
              <a:t>Plasmafrumur</a:t>
            </a:r>
            <a:r>
              <a:rPr lang="sv-SE" altLang="is-IS" smtClean="0"/>
              <a:t> </a:t>
            </a:r>
          </a:p>
        </p:txBody>
      </p:sp>
      <p:sp>
        <p:nvSpPr>
          <p:cNvPr id="24580" name="Platshållare för ClipArt 4"/>
          <p:cNvSpPr>
            <a:spLocks noGrp="1" noTextEdit="1"/>
          </p:cNvSpPr>
          <p:nvPr>
            <p:ph type="clipArt" sz="half" idx="1"/>
          </p:nvPr>
        </p:nvSpPr>
        <p:spPr/>
      </p:sp>
      <p:pic>
        <p:nvPicPr>
          <p:cNvPr id="24581" name="Picture 5" descr="http://www.healthsystem.virginia.edu/internet/hematology/HessImages/Plasma-cells-website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5260975" cy="379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675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US" altLang="is-IS" cap="none" smtClean="0"/>
              <a:t>	</a:t>
            </a:r>
            <a:r>
              <a:rPr lang="en-US" altLang="is-IS" sz="2800" cap="none" smtClean="0"/>
              <a:t>PARAPRÓTEIN = M PRÓTEIN </a:t>
            </a:r>
            <a:br>
              <a:rPr lang="en-US" altLang="is-IS" sz="2800" cap="none" smtClean="0"/>
            </a:br>
            <a:r>
              <a:rPr lang="en-US" altLang="is-IS" sz="2800" cap="none" smtClean="0"/>
              <a:t>= EINSTOFNA MÓTEFNI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99452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s-IS" sz="2800" dirty="0" err="1" smtClean="0"/>
              <a:t>Einstofna</a:t>
            </a:r>
            <a:r>
              <a:rPr lang="en-US" altLang="is-IS" sz="2800" dirty="0" smtClean="0"/>
              <a:t> (monoclonal) </a:t>
            </a:r>
            <a:r>
              <a:rPr lang="en-US" altLang="is-IS" sz="2800" dirty="0" err="1" smtClean="0"/>
              <a:t>prótein</a:t>
            </a:r>
            <a:r>
              <a:rPr lang="en-US" altLang="is-IS" sz="2800" dirty="0" smtClean="0"/>
              <a:t> </a:t>
            </a:r>
            <a:r>
              <a:rPr lang="en-US" altLang="is-IS" sz="2800" dirty="0" err="1" smtClean="0"/>
              <a:t>sem</a:t>
            </a:r>
            <a:r>
              <a:rPr lang="en-US" altLang="is-IS" sz="2800" dirty="0" smtClean="0"/>
              <a:t> </a:t>
            </a:r>
            <a:r>
              <a:rPr lang="en-US" altLang="is-IS" sz="2800" dirty="0" err="1" smtClean="0"/>
              <a:t>finnst</a:t>
            </a:r>
            <a:r>
              <a:rPr lang="en-US" altLang="is-IS" sz="2800" dirty="0" smtClean="0"/>
              <a:t> í </a:t>
            </a:r>
            <a:r>
              <a:rPr lang="en-US" altLang="is-IS" sz="2800" dirty="0" err="1" smtClean="0"/>
              <a:t>blóði</a:t>
            </a:r>
            <a:r>
              <a:rPr lang="en-US" altLang="is-IS" sz="2800" dirty="0" smtClean="0"/>
              <a:t> </a:t>
            </a:r>
            <a:r>
              <a:rPr lang="en-US" altLang="is-IS" sz="2800" dirty="0" err="1" smtClean="0"/>
              <a:t>eða</a:t>
            </a:r>
            <a:r>
              <a:rPr lang="en-US" altLang="is-IS" sz="2800" dirty="0" smtClean="0"/>
              <a:t> </a:t>
            </a:r>
            <a:r>
              <a:rPr lang="en-US" altLang="is-IS" sz="2800" dirty="0" err="1" smtClean="0"/>
              <a:t>þvagi</a:t>
            </a:r>
            <a:endParaRPr lang="en-US" altLang="is-IS" sz="2800" dirty="0" smtClean="0"/>
          </a:p>
          <a:p>
            <a:pPr lvl="1">
              <a:lnSpc>
                <a:spcPct val="90000"/>
              </a:lnSpc>
            </a:pPr>
            <a:r>
              <a:rPr lang="en-US" altLang="is-IS" sz="2400" dirty="0" err="1" smtClean="0"/>
              <a:t>Svipað</a:t>
            </a:r>
            <a:r>
              <a:rPr lang="en-US" altLang="is-IS" sz="2400" dirty="0" smtClean="0"/>
              <a:t> og </a:t>
            </a:r>
            <a:r>
              <a:rPr lang="en-US" altLang="is-IS" sz="2400" dirty="0" err="1" smtClean="0"/>
              <a:t>mótefni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nema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öll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alveg</a:t>
            </a:r>
            <a:r>
              <a:rPr lang="en-US" altLang="is-IS" sz="2400" dirty="0" smtClean="0"/>
              <a:t> </a:t>
            </a:r>
            <a:r>
              <a:rPr lang="en-US" altLang="is-IS" sz="2400" dirty="0" err="1" smtClean="0"/>
              <a:t>eins</a:t>
            </a:r>
            <a:endParaRPr lang="en-US" altLang="is-IS" sz="2400" dirty="0" smtClean="0"/>
          </a:p>
        </p:txBody>
      </p:sp>
      <p:pic>
        <p:nvPicPr>
          <p:cNvPr id="25604" name="Picture 2" descr="http://www.aafp.org/afp/2008/1001/afp20081001p853-f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2205038"/>
            <a:ext cx="2305050" cy="2159000"/>
          </a:xfrm>
          <a:noFill/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44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sv-SE" altLang="is-IS" cap="none" dirty="0" err="1" smtClean="0"/>
              <a:t>Prótein-rafdráttur</a:t>
            </a:r>
            <a:endParaRPr lang="sv-SE" altLang="is-IS" cap="none" dirty="0" smtClean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1664687"/>
              </p:ext>
            </p:extLst>
          </p:nvPr>
        </p:nvGraphicFramePr>
        <p:xfrm>
          <a:off x="1043608" y="1410419"/>
          <a:ext cx="1549400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r:id="rId3" imgW="2190476" imgH="7238095" progId="">
                  <p:embed/>
                </p:oleObj>
              </mc:Choice>
              <mc:Fallback>
                <p:oleObj r:id="rId3" imgW="2190476" imgH="7238095" progId="">
                  <p:embed/>
                  <p:pic>
                    <p:nvPicPr>
                      <p:cNvPr id="0" name="Picture 7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410419"/>
                        <a:ext cx="1549400" cy="511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6258985"/>
              </p:ext>
            </p:extLst>
          </p:nvPr>
        </p:nvGraphicFramePr>
        <p:xfrm>
          <a:off x="3275856" y="2205707"/>
          <a:ext cx="381000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r:id="rId5" imgW="4514286" imgH="3924848" progId="">
                  <p:embed/>
                </p:oleObj>
              </mc:Choice>
              <mc:Fallback>
                <p:oleObj r:id="rId5" imgW="4514286" imgH="3924848" progId="">
                  <p:embed/>
                  <p:pic>
                    <p:nvPicPr>
                      <p:cNvPr id="0" name="Picture 7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205707"/>
                        <a:ext cx="3810000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Line 15"/>
          <p:cNvSpPr>
            <a:spLocks noChangeShapeType="1"/>
          </p:cNvSpPr>
          <p:nvPr/>
        </p:nvSpPr>
        <p:spPr bwMode="auto">
          <a:xfrm flipH="1" flipV="1">
            <a:off x="1979613" y="3716338"/>
            <a:ext cx="0" cy="936625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9823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7" name="Bildobjekt 9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2085975"/>
            <a:ext cx="230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8" name="Bildobjekt 10" descr="Pytte_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333625"/>
            <a:ext cx="2460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9" name="Bildobjekt 11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516188"/>
            <a:ext cx="2301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ak pil 12"/>
          <p:cNvCxnSpPr/>
          <p:nvPr/>
        </p:nvCxnSpPr>
        <p:spPr>
          <a:xfrm rot="5400000" flipH="1" flipV="1">
            <a:off x="1267619" y="2709069"/>
            <a:ext cx="292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291" name="Group 12"/>
          <p:cNvGrpSpPr>
            <a:grpSpLocks/>
          </p:cNvGrpSpPr>
          <p:nvPr/>
        </p:nvGrpSpPr>
        <p:grpSpPr bwMode="auto">
          <a:xfrm>
            <a:off x="2527383" y="2996952"/>
            <a:ext cx="1775853" cy="690811"/>
            <a:chOff x="1301" y="1006"/>
            <a:chExt cx="699" cy="941"/>
          </a:xfrm>
        </p:grpSpPr>
        <p:sp>
          <p:nvSpPr>
            <p:cNvPr id="15" name="Rectangle 8"/>
            <p:cNvSpPr/>
            <p:nvPr/>
          </p:nvSpPr>
          <p:spPr>
            <a:xfrm>
              <a:off x="1301" y="1006"/>
              <a:ext cx="699" cy="282"/>
            </a:xfrm>
            <a:prstGeom prst="rect">
              <a:avLst/>
            </a:prstGeom>
            <a:gradFill>
              <a:gsLst>
                <a:gs pos="0">
                  <a:srgbClr val="CCECFF"/>
                </a:gs>
                <a:gs pos="100000">
                  <a:srgbClr val="CCFFFF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6" name="TextBox 9"/>
            <p:cNvSpPr txBox="1">
              <a:spLocks noChangeArrowheads="1"/>
            </p:cNvSpPr>
            <p:nvPr/>
          </p:nvSpPr>
          <p:spPr bwMode="auto">
            <a:xfrm>
              <a:off x="1301" y="1017"/>
              <a:ext cx="699" cy="930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166688" indent="-166688" algn="ctr" defTabSz="457200"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600" b="1" dirty="0" err="1" smtClean="0">
                  <a:solidFill>
                    <a:schemeClr val="tx1"/>
                  </a:solidFill>
                  <a:ea typeface="MS PGothic" pitchFamily="34" charset="-128"/>
                  <a:cs typeface="Arial" charset="0"/>
                </a:rPr>
                <a:t>Forstig</a:t>
              </a:r>
              <a:r>
                <a:rPr lang="en-US" sz="1600" b="1" dirty="0" smtClean="0">
                  <a:solidFill>
                    <a:schemeClr val="tx1"/>
                  </a:solidFill>
                  <a:ea typeface="MS PGothic" pitchFamily="34" charset="-128"/>
                  <a:cs typeface="Arial" charset="0"/>
                </a:rPr>
                <a:t> </a:t>
              </a:r>
              <a:r>
                <a:rPr lang="en-US" sz="1600" b="1" dirty="0" err="1" smtClean="0">
                  <a:solidFill>
                    <a:schemeClr val="tx1"/>
                  </a:solidFill>
                  <a:ea typeface="MS PGothic" pitchFamily="34" charset="-128"/>
                  <a:cs typeface="Arial" charset="0"/>
                </a:rPr>
                <a:t>mergæxlis</a:t>
              </a:r>
              <a:r>
                <a:rPr lang="en-US" sz="1600" b="1" dirty="0" smtClean="0">
                  <a:solidFill>
                    <a:schemeClr val="tx1"/>
                  </a:solidFill>
                  <a:ea typeface="MS PGothic" pitchFamily="34" charset="-128"/>
                  <a:cs typeface="Arial" charset="0"/>
                </a:rPr>
                <a:t> (MGUS)</a:t>
              </a:r>
              <a:endParaRPr lang="en-US" sz="1600" b="1" dirty="0">
                <a:solidFill>
                  <a:schemeClr val="tx1"/>
                </a:solidFill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97292" name="Group 19"/>
          <p:cNvGrpSpPr>
            <a:grpSpLocks/>
          </p:cNvGrpSpPr>
          <p:nvPr/>
        </p:nvGrpSpPr>
        <p:grpSpPr bwMode="auto">
          <a:xfrm>
            <a:off x="4828464" y="3064668"/>
            <a:ext cx="1531978" cy="612775"/>
            <a:chOff x="2731" y="1006"/>
            <a:chExt cx="700" cy="282"/>
          </a:xfrm>
        </p:grpSpPr>
        <p:sp>
          <p:nvSpPr>
            <p:cNvPr id="18" name="Rectangle 56"/>
            <p:cNvSpPr/>
            <p:nvPr/>
          </p:nvSpPr>
          <p:spPr>
            <a:xfrm>
              <a:off x="2731" y="1006"/>
              <a:ext cx="700" cy="282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2731" y="1017"/>
              <a:ext cx="643" cy="269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600" b="1" dirty="0" err="1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Einkennalaust</a:t>
              </a:r>
              <a:r>
                <a:rPr lang="en-US" sz="1600" b="1" dirty="0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 </a:t>
              </a:r>
              <a:r>
                <a:rPr lang="en-US" sz="1600" b="1" dirty="0" err="1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mergæxli</a:t>
              </a:r>
              <a:endParaRPr lang="en-US" sz="1600" b="1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0" name="Right Arrow 50"/>
          <p:cNvSpPr/>
          <p:nvPr/>
        </p:nvSpPr>
        <p:spPr bwMode="auto">
          <a:xfrm>
            <a:off x="1952982" y="3185658"/>
            <a:ext cx="414543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1" name="Right Arrow 51"/>
          <p:cNvSpPr/>
          <p:nvPr/>
        </p:nvSpPr>
        <p:spPr bwMode="auto">
          <a:xfrm>
            <a:off x="4427984" y="3178307"/>
            <a:ext cx="266155" cy="334992"/>
          </a:xfrm>
          <a:prstGeom prst="rightArrow">
            <a:avLst>
              <a:gd name="adj1" fmla="val 45613"/>
              <a:gd name="adj2" fmla="val 50000"/>
            </a:avLst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grpSp>
        <p:nvGrpSpPr>
          <p:cNvPr id="97299" name="Group 19"/>
          <p:cNvGrpSpPr>
            <a:grpSpLocks/>
          </p:cNvGrpSpPr>
          <p:nvPr/>
        </p:nvGrpSpPr>
        <p:grpSpPr bwMode="auto">
          <a:xfrm>
            <a:off x="7125915" y="3074988"/>
            <a:ext cx="1406525" cy="612775"/>
            <a:chOff x="2731" y="1006"/>
            <a:chExt cx="700" cy="282"/>
          </a:xfrm>
        </p:grpSpPr>
        <p:sp>
          <p:nvSpPr>
            <p:cNvPr id="23" name="Rectangle 56"/>
            <p:cNvSpPr/>
            <p:nvPr/>
          </p:nvSpPr>
          <p:spPr>
            <a:xfrm>
              <a:off x="2731" y="1006"/>
              <a:ext cx="700" cy="282"/>
            </a:xfrm>
            <a:prstGeom prst="rect">
              <a:avLst/>
            </a:prstGeom>
            <a:gradFill>
              <a:gsLst>
                <a:gs pos="0">
                  <a:srgbClr val="CCFFFF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noFill/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>
                <a:solidFill>
                  <a:schemeClr val="tx1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4" name="TextBox 21"/>
            <p:cNvSpPr txBox="1">
              <a:spLocks noChangeArrowheads="1"/>
            </p:cNvSpPr>
            <p:nvPr/>
          </p:nvSpPr>
          <p:spPr bwMode="auto">
            <a:xfrm>
              <a:off x="2788" y="1064"/>
              <a:ext cx="643" cy="156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ts val="600"/>
                </a:spcBef>
                <a:buClr>
                  <a:srgbClr val="FF6600"/>
                </a:buClr>
                <a:defRPr/>
              </a:pPr>
              <a:r>
                <a:rPr lang="en-US" sz="1600" b="1" dirty="0" err="1" smtClean="0">
                  <a:solidFill>
                    <a:srgbClr val="000000"/>
                  </a:solidFill>
                  <a:ea typeface="MS PGothic" pitchFamily="34" charset="-128"/>
                  <a:cs typeface="Arial" charset="0"/>
                </a:rPr>
                <a:t>Mergæxli</a:t>
              </a:r>
              <a:endParaRPr lang="en-US" sz="1600" b="1" dirty="0">
                <a:solidFill>
                  <a:srgbClr val="000000"/>
                </a:solidFill>
                <a:ea typeface="MS PGothic" pitchFamily="34" charset="-128"/>
                <a:cs typeface="Arial" charset="0"/>
              </a:endParaRPr>
            </a:p>
          </p:txBody>
        </p:sp>
      </p:grpSp>
      <p:sp>
        <p:nvSpPr>
          <p:cNvPr id="25" name="Right Arrow 51"/>
          <p:cNvSpPr/>
          <p:nvPr/>
        </p:nvSpPr>
        <p:spPr bwMode="auto">
          <a:xfrm>
            <a:off x="6610101" y="3178307"/>
            <a:ext cx="266155" cy="334992"/>
          </a:xfrm>
          <a:prstGeom prst="rightArrow">
            <a:avLst>
              <a:gd name="adj1" fmla="val 45613"/>
              <a:gd name="adj2" fmla="val 50000"/>
            </a:avLst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7307" name="textruta 29"/>
          <p:cNvSpPr txBox="1">
            <a:spLocks noChangeArrowheads="1"/>
          </p:cNvSpPr>
          <p:nvPr/>
        </p:nvSpPr>
        <p:spPr bwMode="auto">
          <a:xfrm>
            <a:off x="571500" y="2724150"/>
            <a:ext cx="1714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>
                <a:latin typeface="Arial" pitchFamily="34" charset="0"/>
              </a:rPr>
              <a:t/>
            </a:r>
            <a:br>
              <a:rPr lang="sv-SE" altLang="is-IS" sz="1200" b="1" dirty="0">
                <a:latin typeface="Arial" pitchFamily="34" charset="0"/>
              </a:rPr>
            </a:br>
            <a:r>
              <a:rPr lang="sv-SE" altLang="is-IS" sz="1200" b="1" dirty="0" smtClean="0">
                <a:latin typeface="Arial" pitchFamily="34" charset="0"/>
              </a:rPr>
              <a:t>B-</a:t>
            </a:r>
            <a:r>
              <a:rPr lang="sv-SE" altLang="is-IS" sz="1200" b="1" dirty="0" err="1" smtClean="0">
                <a:latin typeface="Arial" pitchFamily="34" charset="0"/>
              </a:rPr>
              <a:t>fruma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7308" name="textruta 30"/>
          <p:cNvSpPr txBox="1">
            <a:spLocks noChangeArrowheads="1"/>
          </p:cNvSpPr>
          <p:nvPr/>
        </p:nvSpPr>
        <p:spPr bwMode="auto">
          <a:xfrm>
            <a:off x="573088" y="1452563"/>
            <a:ext cx="1851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 smtClean="0">
                <a:latin typeface="Arial" pitchFamily="34" charset="0"/>
              </a:rPr>
              <a:t>Heilbrigð</a:t>
            </a:r>
            <a:r>
              <a:rPr lang="sv-SE" altLang="is-IS" sz="1200" b="1" dirty="0" smtClean="0">
                <a:latin typeface="Arial" pitchFamily="34" charset="0"/>
              </a:rPr>
              <a:t> </a:t>
            </a:r>
            <a:r>
              <a:rPr lang="sv-SE" altLang="is-IS" sz="1200" b="1" dirty="0" err="1" smtClean="0">
                <a:latin typeface="Arial" pitchFamily="34" charset="0"/>
              </a:rPr>
              <a:t>plasmafruma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7309" name="textruta 31"/>
          <p:cNvSpPr txBox="1">
            <a:spLocks noChangeArrowheads="1"/>
          </p:cNvSpPr>
          <p:nvPr/>
        </p:nvSpPr>
        <p:spPr bwMode="auto">
          <a:xfrm>
            <a:off x="1492250" y="3687763"/>
            <a:ext cx="1039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 smtClean="0">
                <a:latin typeface="Arial" pitchFamily="34" charset="0"/>
              </a:rPr>
              <a:t>Umbreyting</a:t>
            </a:r>
            <a:endParaRPr lang="sv-SE" altLang="is-IS" sz="1200" b="1" dirty="0">
              <a:latin typeface="Arial" pitchFamily="34" charset="0"/>
            </a:endParaRPr>
          </a:p>
        </p:txBody>
      </p:sp>
      <p:pic>
        <p:nvPicPr>
          <p:cNvPr id="97318" name="Bildobjekt 36" descr="PlasmacellSHAR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90713"/>
            <a:ext cx="6127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319" name="Bildobjekt 37" descr="B-cellsSHAR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997200"/>
            <a:ext cx="79216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http://dokkan.is/Portals/0/Gallery/Album/8/LS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81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is-IS" sz="2800" dirty="0" smtClean="0">
                <a:cs typeface="Arial" charset="0"/>
              </a:rPr>
              <a:t>Góðkynja einstofna mótefnahækkun (forstig mergæxlis)</a:t>
            </a:r>
            <a:br>
              <a:rPr lang="sv-SE" altLang="is-IS" sz="2800" dirty="0" smtClean="0">
                <a:cs typeface="Arial" charset="0"/>
              </a:rPr>
            </a:br>
            <a:r>
              <a:rPr lang="sv-SE" altLang="is-IS" sz="2800" dirty="0" smtClean="0">
                <a:cs typeface="Arial" charset="0"/>
              </a:rPr>
              <a:t>Monoclonal gammopathy of undetermined significance (MGUS)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3902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is-IS" sz="2000" dirty="0" err="1" smtClean="0">
                <a:cs typeface="Arial" charset="0"/>
              </a:rPr>
              <a:t>Forstig</a:t>
            </a:r>
            <a:r>
              <a:rPr lang="sv-SE" altLang="is-IS" sz="2000" dirty="0" smtClean="0">
                <a:cs typeface="Arial" charset="0"/>
              </a:rPr>
              <a:t> </a:t>
            </a:r>
            <a:r>
              <a:rPr lang="sv-SE" altLang="is-IS" sz="2000" dirty="0" err="1" smtClean="0">
                <a:cs typeface="Arial" charset="0"/>
              </a:rPr>
              <a:t>mergæxlis</a:t>
            </a:r>
            <a:endParaRPr lang="sv-SE" altLang="is-IS" sz="2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sv-SE" altLang="is-IS" sz="2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sv-SE" altLang="is-IS" sz="2000" dirty="0" err="1" smtClean="0">
                <a:cs typeface="Arial" charset="0"/>
              </a:rPr>
              <a:t>Engin</a:t>
            </a:r>
            <a:r>
              <a:rPr lang="sv-SE" altLang="is-IS" sz="2000" dirty="0" smtClean="0">
                <a:cs typeface="Arial" charset="0"/>
              </a:rPr>
              <a:t> merki um illkynja eitilfrumu/plasmafrumu sjúkdóm</a:t>
            </a:r>
          </a:p>
          <a:p>
            <a:pPr>
              <a:lnSpc>
                <a:spcPct val="80000"/>
              </a:lnSpc>
            </a:pPr>
            <a:endParaRPr lang="is-IS" altLang="is-IS" sz="2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 smtClean="0">
                <a:cs typeface="Arial" charset="0"/>
              </a:rPr>
              <a:t>Aukið algengi með hækkandi aldri (7% &gt;80 ára)</a:t>
            </a:r>
          </a:p>
          <a:p>
            <a:pPr>
              <a:lnSpc>
                <a:spcPct val="80000"/>
              </a:lnSpc>
            </a:pPr>
            <a:endParaRPr lang="is-IS" altLang="is-IS" sz="2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 smtClean="0">
                <a:cs typeface="Arial" charset="0"/>
              </a:rPr>
              <a:t>1-1,5% áhætta á ári að þróist yfir í mergæxli eða tengda sjúkdóma</a:t>
            </a:r>
          </a:p>
          <a:p>
            <a:pPr>
              <a:lnSpc>
                <a:spcPct val="80000"/>
              </a:lnSpc>
            </a:pPr>
            <a:endParaRPr lang="is-IS" altLang="is-IS" sz="20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is-IS" altLang="is-IS" sz="2000" dirty="0" smtClean="0">
                <a:cs typeface="Arial" charset="0"/>
              </a:rPr>
              <a:t>MGUS er alltaf undanfari mergæxlis</a:t>
            </a:r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29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82955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is-IS" altLang="is-IS" sz="3600" cap="none" dirty="0" smtClean="0"/>
              <a:t>Forstig mergæxlis (MGUS)</a:t>
            </a:r>
            <a:endParaRPr lang="en-GB" altLang="is-IS" sz="3600" cap="none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is-IS" altLang="is-IS" smtClean="0"/>
          </a:p>
          <a:p>
            <a:pPr eaLnBrk="1" hangingPunct="1"/>
            <a:r>
              <a:rPr lang="is-IS" altLang="is-IS" smtClean="0"/>
              <a:t>Skilgreining</a:t>
            </a:r>
          </a:p>
          <a:p>
            <a:pPr lvl="1" eaLnBrk="1" hangingPunct="1"/>
            <a:r>
              <a:rPr lang="is-IS" altLang="is-IS" smtClean="0"/>
              <a:t>Einstofna mótefni í sermi &lt;30g/l</a:t>
            </a:r>
            <a:endParaRPr lang="is-IS" altLang="is-IS" sz="1800" smtClean="0"/>
          </a:p>
          <a:p>
            <a:pPr lvl="1" eaLnBrk="1" hangingPunct="1"/>
            <a:r>
              <a:rPr lang="is-IS" altLang="is-IS" smtClean="0"/>
              <a:t>&lt; 10 % plasmafrumur í merg</a:t>
            </a:r>
          </a:p>
          <a:p>
            <a:pPr lvl="1" eaLnBrk="1" hangingPunct="1"/>
            <a:r>
              <a:rPr lang="is-IS" altLang="is-IS" smtClean="0"/>
              <a:t>Ekki nýrnabilun eða hátt kalk í sermi</a:t>
            </a:r>
          </a:p>
          <a:p>
            <a:pPr lvl="1" eaLnBrk="1" hangingPunct="1"/>
            <a:r>
              <a:rPr lang="is-IS" altLang="is-IS" smtClean="0"/>
              <a:t>Engar úrátur í beinum</a:t>
            </a:r>
          </a:p>
          <a:p>
            <a:pPr lvl="1" eaLnBrk="1" hangingPunct="1"/>
            <a:r>
              <a:rPr lang="is-IS" altLang="is-IS" smtClean="0"/>
              <a:t>Engin plasmacytoma</a:t>
            </a:r>
          </a:p>
          <a:p>
            <a:pPr lvl="2" eaLnBrk="1" hangingPunct="1"/>
            <a:endParaRPr lang="en-GB" altLang="is-IS" sz="1800" smtClean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20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8683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s-IS" altLang="is-IS" cap="none" smtClean="0"/>
              <a:t>NÁTTÚRULEGUR GANGUR</a:t>
            </a:r>
            <a:endParaRPr lang="en-GB" altLang="is-IS" cap="none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</a:pPr>
            <a:endParaRPr lang="is-IS" altLang="is-IS" smtClean="0"/>
          </a:p>
        </p:txBody>
      </p:sp>
      <p:pic>
        <p:nvPicPr>
          <p:cNvPr id="38916" name="Picture 5" descr="imr_056_f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28775"/>
            <a:ext cx="76898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447675" y="6235700"/>
            <a:ext cx="1022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s-IS" altLang="is-IS" sz="1400">
                <a:solidFill>
                  <a:srgbClr val="0000FF"/>
                </a:solidFill>
                <a:latin typeface="Arial" pitchFamily="34" charset="0"/>
              </a:rPr>
              <a:t>Kyle, 2003</a:t>
            </a:r>
            <a:endParaRPr lang="en-GB" altLang="is-IS" sz="1400">
              <a:solidFill>
                <a:srgbClr val="00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8648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Yfirlit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Hvað er mergæxli?</a:t>
            </a:r>
          </a:p>
          <a:p>
            <a:r>
              <a:rPr lang="is-IS" dirty="0" smtClean="0"/>
              <a:t>Örstutt um ónæmiskerfið</a:t>
            </a:r>
          </a:p>
          <a:p>
            <a:r>
              <a:rPr lang="is-IS" dirty="0" smtClean="0"/>
              <a:t>Mergæxli</a:t>
            </a:r>
          </a:p>
          <a:p>
            <a:r>
              <a:rPr lang="is-IS" dirty="0" smtClean="0"/>
              <a:t>Forstig mergæxlis</a:t>
            </a:r>
          </a:p>
          <a:p>
            <a:r>
              <a:rPr lang="is-IS" dirty="0" smtClean="0"/>
              <a:t>Orsakir</a:t>
            </a:r>
          </a:p>
          <a:p>
            <a:r>
              <a:rPr lang="is-IS" dirty="0" smtClean="0"/>
              <a:t>Einkenni</a:t>
            </a:r>
          </a:p>
          <a:p>
            <a:r>
              <a:rPr lang="is-IS" dirty="0" smtClean="0"/>
              <a:t>Meðferð</a:t>
            </a:r>
          </a:p>
          <a:p>
            <a:r>
              <a:rPr lang="is-IS" dirty="0" smtClean="0"/>
              <a:t>Horfur</a:t>
            </a:r>
          </a:p>
          <a:p>
            <a:r>
              <a:rPr lang="is-IS" dirty="0" smtClean="0"/>
              <a:t>Hvað er í </a:t>
            </a:r>
            <a:r>
              <a:rPr lang="is-IS" dirty="0" err="1" smtClean="0"/>
              <a:t>vændum</a:t>
            </a:r>
            <a:r>
              <a:rPr lang="is-IS" dirty="0" smtClean="0"/>
              <a:t>?</a:t>
            </a:r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75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Forstig mergæxlis (MGUS)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Fylgt eftir án meðferðar</a:t>
            </a:r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73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s-IS" altLang="is-IS" dirty="0" smtClean="0"/>
              <a:t>Einkenni mergæxlis</a:t>
            </a:r>
            <a:endParaRPr lang="is-I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Mergbilun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Áhrif plasmafrumunnar á bein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Paraprótein (</a:t>
            </a:r>
            <a:r>
              <a:rPr lang="is-IS" altLang="is-IS" dirty="0" err="1" smtClean="0"/>
              <a:t>M-próteins</a:t>
            </a:r>
            <a:r>
              <a:rPr lang="is-IS" altLang="is-I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Ónæmisbæling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Plasmafrumuæxli sem valda staðbundnum einkennum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03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s-IS" altLang="is-IS" dirty="0" smtClean="0"/>
              <a:t>Einkenni mergæxlis</a:t>
            </a:r>
            <a:endParaRPr lang="is-I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/>
              <a:t>Blóðleysi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Verkir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Nýrnabilun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Hátt magn kalsíum i blóði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s-IS" altLang="is-IS" dirty="0" smtClean="0"/>
              <a:t>Sýkingar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11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s-IS" altLang="is-IS" cap="none" dirty="0" smtClean="0"/>
              <a:t>Mergbæling</a:t>
            </a:r>
            <a:br>
              <a:rPr lang="is-IS" altLang="is-IS" cap="none" dirty="0" smtClean="0"/>
            </a:br>
            <a:r>
              <a:rPr lang="is-IS" altLang="is-IS" dirty="0" smtClean="0"/>
              <a:t>Vegna </a:t>
            </a:r>
            <a:r>
              <a:rPr lang="is-IS" altLang="is-IS" dirty="0" err="1" smtClean="0"/>
              <a:t>íferðar</a:t>
            </a:r>
            <a:r>
              <a:rPr lang="is-IS" altLang="is-IS" dirty="0" smtClean="0"/>
              <a:t> plasmafruma í beinmerg</a:t>
            </a:r>
            <a:endParaRPr lang="en-GB" altLang="is-IS" cap="none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endParaRPr lang="is-IS" altLang="is-IS" dirty="0" smtClean="0"/>
          </a:p>
          <a:p>
            <a:pPr eaLnBrk="1" hangingPunct="1"/>
            <a:r>
              <a:rPr lang="is-IS" altLang="is-IS" dirty="0" smtClean="0"/>
              <a:t>Blóðleysi</a:t>
            </a:r>
          </a:p>
          <a:p>
            <a:pPr lvl="1"/>
            <a:r>
              <a:rPr lang="is-IS" altLang="is-IS" dirty="0" smtClean="0"/>
              <a:t>Slappleiki</a:t>
            </a:r>
          </a:p>
          <a:p>
            <a:pPr lvl="1"/>
            <a:r>
              <a:rPr lang="is-IS" altLang="is-IS" dirty="0" smtClean="0"/>
              <a:t>Kuldatilfinning</a:t>
            </a:r>
          </a:p>
          <a:p>
            <a:pPr lvl="1"/>
            <a:r>
              <a:rPr lang="is-IS" altLang="is-IS" dirty="0" smtClean="0"/>
              <a:t>Mæði við áreynslu</a:t>
            </a:r>
          </a:p>
          <a:p>
            <a:pPr lvl="1"/>
            <a:r>
              <a:rPr lang="is-IS" altLang="is-IS" dirty="0" smtClean="0"/>
              <a:t>Fölvi</a:t>
            </a:r>
          </a:p>
          <a:p>
            <a:pPr lvl="1"/>
            <a:r>
              <a:rPr lang="is-IS" altLang="is-IS" dirty="0" smtClean="0"/>
              <a:t>Yfirliðatilfinning</a:t>
            </a:r>
          </a:p>
          <a:p>
            <a:pPr eaLnBrk="1" hangingPunct="1"/>
            <a:r>
              <a:rPr lang="is-IS" altLang="is-IS" dirty="0" smtClean="0"/>
              <a:t>Blóðflögufæð</a:t>
            </a:r>
          </a:p>
          <a:p>
            <a:pPr lvl="1"/>
            <a:r>
              <a:rPr lang="is-IS" altLang="is-IS" dirty="0" smtClean="0"/>
              <a:t>Marblettir</a:t>
            </a:r>
          </a:p>
          <a:p>
            <a:pPr lvl="1"/>
            <a:r>
              <a:rPr lang="is-IS" altLang="is-IS" dirty="0" smtClean="0"/>
              <a:t>Blæðingartilhneiging</a:t>
            </a:r>
          </a:p>
          <a:p>
            <a:pPr eaLnBrk="1" hangingPunct="1"/>
            <a:r>
              <a:rPr lang="is-IS" altLang="is-IS" dirty="0" smtClean="0"/>
              <a:t>Hvítkornafæð</a:t>
            </a:r>
          </a:p>
          <a:p>
            <a:pPr lvl="1"/>
            <a:r>
              <a:rPr lang="is-IS" altLang="is-IS" dirty="0" smtClean="0"/>
              <a:t>Sýkingar</a:t>
            </a:r>
          </a:p>
          <a:p>
            <a:pPr eaLnBrk="1" hangingPunct="1"/>
            <a:endParaRPr lang="en-GB" altLang="is-IS" dirty="0" smtClean="0"/>
          </a:p>
        </p:txBody>
      </p:sp>
      <p:pic>
        <p:nvPicPr>
          <p:cNvPr id="62468" name="Content Placeholder 4" descr="0148-049.jpg: 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133600"/>
            <a:ext cx="3657600" cy="2438400"/>
          </a:xfrm>
          <a:noFill/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465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s-IS" altLang="is-IS" cap="none" smtClean="0"/>
              <a:t>MERGUR</a:t>
            </a:r>
            <a:endParaRPr lang="en-GB" altLang="is-IS" cap="none" smtClean="0"/>
          </a:p>
        </p:txBody>
      </p:sp>
      <p:pic>
        <p:nvPicPr>
          <p:cNvPr id="63491" name="Picture 6" descr="1603817-1607661-1644073-16972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3845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0148-020.jpg: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39608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" descr="myelom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365625"/>
            <a:ext cx="352742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592138" y="4600575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s-IS" altLang="is-IS" sz="1800">
                <a:latin typeface="Arial" pitchFamily="34" charset="0"/>
              </a:rPr>
              <a:t>Eðlilegur mergur</a:t>
            </a:r>
            <a:endParaRPr lang="en-GB" altLang="is-IS" sz="1800">
              <a:latin typeface="Arial" pitchFamily="34" charset="0"/>
            </a:endParaRPr>
          </a:p>
        </p:txBody>
      </p:sp>
      <p:sp>
        <p:nvSpPr>
          <p:cNvPr id="63495" name="Line 10"/>
          <p:cNvSpPr>
            <a:spLocks noChangeShapeType="1"/>
          </p:cNvSpPr>
          <p:nvPr/>
        </p:nvSpPr>
        <p:spPr bwMode="auto">
          <a:xfrm flipV="1">
            <a:off x="1547813" y="4005263"/>
            <a:ext cx="144462" cy="576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2176463" y="5176838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s-IS" altLang="is-IS" sz="1800">
                <a:latin typeface="Arial" pitchFamily="34" charset="0"/>
              </a:rPr>
              <a:t>Mergæxli</a:t>
            </a:r>
            <a:endParaRPr lang="en-GB" altLang="is-IS" sz="1800">
              <a:latin typeface="Arial" pitchFamily="34" charset="0"/>
            </a:endParaRPr>
          </a:p>
        </p:txBody>
      </p:sp>
      <p:sp>
        <p:nvSpPr>
          <p:cNvPr id="63497" name="Line 12"/>
          <p:cNvSpPr>
            <a:spLocks noChangeShapeType="1"/>
          </p:cNvSpPr>
          <p:nvPr/>
        </p:nvSpPr>
        <p:spPr bwMode="auto">
          <a:xfrm flipV="1">
            <a:off x="3059113" y="4076700"/>
            <a:ext cx="1584325" cy="1081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63498" name="Line 13"/>
          <p:cNvSpPr>
            <a:spLocks noChangeShapeType="1"/>
          </p:cNvSpPr>
          <p:nvPr/>
        </p:nvSpPr>
        <p:spPr bwMode="auto">
          <a:xfrm>
            <a:off x="3203575" y="5516563"/>
            <a:ext cx="13684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7535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Verkir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r>
              <a:rPr lang="is-IS" dirty="0" smtClean="0"/>
              <a:t>Vegna beineyðingar af völdum plasmafruma</a:t>
            </a:r>
          </a:p>
          <a:p>
            <a:r>
              <a:rPr lang="is-IS" dirty="0" smtClean="0"/>
              <a:t>Brotahætta</a:t>
            </a:r>
          </a:p>
          <a:p>
            <a:r>
              <a:rPr lang="is-IS" dirty="0" smtClean="0"/>
              <a:t>Mikilvægt að meðhöndla</a:t>
            </a:r>
          </a:p>
          <a:p>
            <a:pPr lvl="1"/>
            <a:r>
              <a:rPr lang="is-IS" dirty="0" smtClean="0"/>
              <a:t>Verkjalyf </a:t>
            </a:r>
            <a:r>
              <a:rPr lang="is-IS" dirty="0" err="1" smtClean="0"/>
              <a:t>t.d</a:t>
            </a:r>
            <a:r>
              <a:rPr lang="is-IS" dirty="0" smtClean="0"/>
              <a:t> </a:t>
            </a:r>
            <a:r>
              <a:rPr lang="is-IS" dirty="0" err="1" smtClean="0"/>
              <a:t>panodil</a:t>
            </a:r>
            <a:r>
              <a:rPr lang="is-IS" dirty="0" smtClean="0"/>
              <a:t> og morfínskyld lyf</a:t>
            </a:r>
          </a:p>
          <a:p>
            <a:pPr lvl="1"/>
            <a:r>
              <a:rPr lang="is-IS" dirty="0" smtClean="0"/>
              <a:t>Geislameðferð</a:t>
            </a:r>
          </a:p>
          <a:p>
            <a:pPr lvl="1"/>
            <a:r>
              <a:rPr lang="is-IS" dirty="0" err="1" smtClean="0"/>
              <a:t>Beinþéttnilyf</a:t>
            </a:r>
            <a:endParaRPr lang="is-IS" dirty="0"/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6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39750" y="620713"/>
          <a:ext cx="7704138" cy="600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Photo Editor Photo" r:id="rId4" imgW="3180952" imgH="2542857" progId="">
                  <p:embed/>
                </p:oleObj>
              </mc:Choice>
              <mc:Fallback>
                <p:oleObj name="Photo Editor Photo" r:id="rId4" imgW="3180952" imgH="2542857" progId="">
                  <p:embed/>
                  <p:pic>
                    <p:nvPicPr>
                      <p:cNvPr id="0" name="Picture 10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620713"/>
                        <a:ext cx="7704138" cy="6005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dokkan.is/Portals/0/Gallery/Album/8/L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213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s-IS" altLang="is-IS" cap="none" dirty="0" smtClean="0"/>
              <a:t>MEÐFERÐ; BRÁÐAMEÐFERÐ</a:t>
            </a:r>
            <a:endParaRPr lang="en-GB" altLang="is-IS" cap="none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s-IS" altLang="is-IS" dirty="0" smtClean="0"/>
              <a:t>Verkjameðferð</a:t>
            </a:r>
          </a:p>
          <a:p>
            <a:pPr eaLnBrk="1" hangingPunct="1"/>
            <a:r>
              <a:rPr lang="is-IS" altLang="is-IS" dirty="0" smtClean="0"/>
              <a:t>Meðhöndla sýkingar</a:t>
            </a:r>
          </a:p>
          <a:p>
            <a:pPr eaLnBrk="1" hangingPunct="1"/>
            <a:r>
              <a:rPr lang="is-IS" altLang="is-IS" dirty="0" smtClean="0"/>
              <a:t>Bráðameðferð vegna þrýstings á mænu</a:t>
            </a:r>
          </a:p>
          <a:p>
            <a:pPr eaLnBrk="1" hangingPunct="1"/>
            <a:r>
              <a:rPr lang="is-IS" altLang="is-IS" dirty="0" smtClean="0"/>
              <a:t>Meðhöndla nýrnabilun</a:t>
            </a:r>
          </a:p>
          <a:p>
            <a:pPr lvl="1" eaLnBrk="1" hangingPunct="1"/>
            <a:r>
              <a:rPr lang="is-IS" altLang="is-IS" dirty="0" smtClean="0"/>
              <a:t> Vökvameðferð </a:t>
            </a:r>
          </a:p>
          <a:p>
            <a:pPr eaLnBrk="1" hangingPunct="1"/>
            <a:r>
              <a:rPr lang="is-IS" altLang="is-IS" dirty="0" smtClean="0"/>
              <a:t>Meðhöndla hátt kalsíum</a:t>
            </a:r>
          </a:p>
          <a:p>
            <a:pPr lvl="1" eaLnBrk="1" hangingPunct="1"/>
            <a:r>
              <a:rPr lang="is-IS" altLang="is-IS" dirty="0"/>
              <a:t>V</a:t>
            </a:r>
            <a:r>
              <a:rPr lang="is-IS" altLang="is-IS" dirty="0" smtClean="0"/>
              <a:t>ökvameðferð</a:t>
            </a:r>
          </a:p>
          <a:p>
            <a:pPr lvl="1" eaLnBrk="1" hangingPunct="1"/>
            <a:r>
              <a:rPr lang="is-IS" altLang="is-IS" dirty="0"/>
              <a:t>S</a:t>
            </a:r>
            <a:r>
              <a:rPr lang="is-IS" altLang="is-IS" dirty="0" smtClean="0"/>
              <a:t>terar</a:t>
            </a:r>
          </a:p>
          <a:p>
            <a:pPr lvl="1" eaLnBrk="1" hangingPunct="1"/>
            <a:r>
              <a:rPr lang="is-IS" altLang="is-IS" dirty="0" err="1" smtClean="0"/>
              <a:t>Beinþéttnilyf</a:t>
            </a:r>
            <a:endParaRPr lang="en-GB" altLang="is-IS" dirty="0" smtClean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58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0" y="2565400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 smtClean="0">
                <a:solidFill>
                  <a:srgbClr val="000000"/>
                </a:solidFill>
              </a:rPr>
              <a:t>Alkeran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8207375" y="35210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s-IS" altLang="is-IS" sz="1800" b="1">
              <a:solidFill>
                <a:srgbClr val="000000"/>
              </a:solidFill>
            </a:endParaRP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307975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693261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354806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819275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527526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-36513" y="3305175"/>
            <a:ext cx="6921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1960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1458913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1970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187700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1980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916488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1990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6599238" y="335756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2000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535238" y="928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is-IS" altLang="is-IS" sz="1800" b="1">
              <a:solidFill>
                <a:srgbClr val="000000"/>
              </a:solidFill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90488" y="4294188"/>
            <a:ext cx="1889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 smtClean="0">
                <a:solidFill>
                  <a:srgbClr val="000000"/>
                </a:solidFill>
              </a:rPr>
              <a:t>Alkeran+sterar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5219700" y="2781300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 smtClean="0">
                <a:solidFill>
                  <a:srgbClr val="000000"/>
                </a:solidFill>
              </a:rPr>
              <a:t>Stofnfrumuskipti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90488" y="3933825"/>
            <a:ext cx="9053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1979613" y="4365625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smtClean="0">
                <a:solidFill>
                  <a:srgbClr val="000000"/>
                </a:solidFill>
              </a:rPr>
              <a:t>Interferon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426200" y="4437063"/>
            <a:ext cx="1257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smtClean="0">
                <a:solidFill>
                  <a:srgbClr val="000000"/>
                </a:solidFill>
              </a:rPr>
              <a:t>Talidomid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2339975" y="2205038"/>
            <a:ext cx="2252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s-IS" sz="1800" b="1" dirty="0" err="1" smtClean="0">
                <a:solidFill>
                  <a:srgbClr val="000000"/>
                </a:solidFill>
              </a:rPr>
              <a:t>Fjöllyfjameðferð</a:t>
            </a:r>
            <a:endParaRPr lang="en-US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5651500" y="1989138"/>
            <a:ext cx="2903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s-IS" sz="1800" b="1" dirty="0" err="1" smtClean="0">
                <a:solidFill>
                  <a:srgbClr val="000000"/>
                </a:solidFill>
              </a:rPr>
              <a:t>Tvöföld</a:t>
            </a:r>
            <a:r>
              <a:rPr lang="en-US" altLang="is-IS" sz="1800" b="1" dirty="0" smtClean="0">
                <a:solidFill>
                  <a:srgbClr val="000000"/>
                </a:solidFill>
              </a:rPr>
              <a:t> </a:t>
            </a:r>
            <a:r>
              <a:rPr lang="en-US" altLang="is-IS" sz="1800" b="1" dirty="0" err="1" smtClean="0">
                <a:solidFill>
                  <a:srgbClr val="000000"/>
                </a:solidFill>
              </a:rPr>
              <a:t>stofnfrumuskipti</a:t>
            </a:r>
            <a:endParaRPr lang="en-US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26064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3200" dirty="0" err="1" smtClean="0">
                <a:solidFill>
                  <a:srgbClr val="000000"/>
                </a:solidFill>
              </a:rPr>
              <a:t>Meðferð</a:t>
            </a:r>
            <a:r>
              <a:rPr lang="sv-SE" altLang="is-IS" sz="3200" dirty="0" smtClean="0">
                <a:solidFill>
                  <a:srgbClr val="000000"/>
                </a:solidFill>
              </a:rPr>
              <a:t> </a:t>
            </a:r>
            <a:r>
              <a:rPr lang="sv-SE" altLang="is-IS" sz="3200" dirty="0" err="1" smtClean="0">
                <a:solidFill>
                  <a:srgbClr val="000000"/>
                </a:solidFill>
              </a:rPr>
              <a:t>mergæxla</a:t>
            </a:r>
            <a:endParaRPr lang="sv-SE" altLang="is-IS" sz="3200" dirty="0">
              <a:solidFill>
                <a:srgbClr val="000000"/>
              </a:solidFill>
            </a:endParaRP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6732588" y="4757738"/>
            <a:ext cx="1043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 smtClean="0">
                <a:solidFill>
                  <a:srgbClr val="000000"/>
                </a:solidFill>
              </a:rPr>
              <a:t>Velcade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7019925" y="5126038"/>
            <a:ext cx="11464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 smtClean="0">
                <a:solidFill>
                  <a:srgbClr val="000000"/>
                </a:solidFill>
              </a:rPr>
              <a:t>Revlimid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  <p:sp>
        <p:nvSpPr>
          <p:cNvPr id="72730" name="Line 5"/>
          <p:cNvSpPr>
            <a:spLocks noChangeShapeType="1"/>
          </p:cNvSpPr>
          <p:nvPr/>
        </p:nvSpPr>
        <p:spPr bwMode="auto">
          <a:xfrm>
            <a:off x="844391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s-IS"/>
          </a:p>
        </p:txBody>
      </p:sp>
      <p:sp>
        <p:nvSpPr>
          <p:cNvPr id="72731" name="Text Box 13"/>
          <p:cNvSpPr txBox="1">
            <a:spLocks noChangeArrowheads="1"/>
          </p:cNvSpPr>
          <p:nvPr/>
        </p:nvSpPr>
        <p:spPr bwMode="auto">
          <a:xfrm>
            <a:off x="8112125" y="3357563"/>
            <a:ext cx="69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72732" name="Text Box 25"/>
          <p:cNvSpPr txBox="1">
            <a:spLocks noChangeArrowheads="1"/>
          </p:cNvSpPr>
          <p:nvPr/>
        </p:nvSpPr>
        <p:spPr bwMode="auto">
          <a:xfrm>
            <a:off x="7594600" y="5445125"/>
            <a:ext cx="1441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>
                <a:solidFill>
                  <a:srgbClr val="000000"/>
                </a:solidFill>
              </a:rPr>
              <a:t>Carfilzomib</a:t>
            </a:r>
          </a:p>
        </p:txBody>
      </p:sp>
      <p:sp>
        <p:nvSpPr>
          <p:cNvPr id="72733" name="Text Box 25"/>
          <p:cNvSpPr txBox="1">
            <a:spLocks noChangeArrowheads="1"/>
          </p:cNvSpPr>
          <p:nvPr/>
        </p:nvSpPr>
        <p:spPr bwMode="auto">
          <a:xfrm>
            <a:off x="7562850" y="5795963"/>
            <a:ext cx="16337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à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accent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à"/>
              <a:defRPr sz="14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v-SE" altLang="is-IS" sz="1800" b="1" dirty="0" err="1" smtClean="0">
                <a:solidFill>
                  <a:srgbClr val="000000"/>
                </a:solidFill>
              </a:rPr>
              <a:t>Pomalidomid</a:t>
            </a:r>
            <a:endParaRPr lang="sv-SE" altLang="is-I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0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is-IS" altLang="is-IS" cap="none" smtClean="0"/>
              <a:t>MERGÆXLI</a:t>
            </a:r>
            <a:br>
              <a:rPr lang="is-IS" altLang="is-IS" cap="none" smtClean="0"/>
            </a:br>
            <a:r>
              <a:rPr lang="is-IS" altLang="is-IS" cap="none" smtClean="0"/>
              <a:t>MEÐFERÐ</a:t>
            </a:r>
            <a:endParaRPr lang="en-GB" altLang="is-IS" cap="none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s-IS" altLang="is-IS" dirty="0" smtClean="0"/>
              <a:t>Sjúklingar 70 ára og yngri</a:t>
            </a:r>
          </a:p>
          <a:p>
            <a:pPr lvl="1">
              <a:lnSpc>
                <a:spcPct val="90000"/>
              </a:lnSpc>
            </a:pPr>
            <a:r>
              <a:rPr lang="is-IS" altLang="is-IS" dirty="0" smtClean="0"/>
              <a:t>Stefnt að háskammtameðferð með stofnfrumuskiptum</a:t>
            </a:r>
          </a:p>
          <a:p>
            <a:pPr eaLnBrk="1" hangingPunct="1">
              <a:lnSpc>
                <a:spcPct val="90000"/>
              </a:lnSpc>
            </a:pPr>
            <a:endParaRPr lang="is-IS" altLang="is-IS" dirty="0"/>
          </a:p>
          <a:p>
            <a:pPr eaLnBrk="1" hangingPunct="1">
              <a:lnSpc>
                <a:spcPct val="90000"/>
              </a:lnSpc>
            </a:pPr>
            <a:endParaRPr lang="is-IS" altLang="is-IS" dirty="0" smtClean="0"/>
          </a:p>
          <a:p>
            <a:pPr eaLnBrk="1" hangingPunct="1">
              <a:lnSpc>
                <a:spcPct val="90000"/>
              </a:lnSpc>
            </a:pPr>
            <a:r>
              <a:rPr lang="is-IS" altLang="is-IS" dirty="0" smtClean="0"/>
              <a:t>Sjúklingar 70 ára og eldri</a:t>
            </a:r>
          </a:p>
          <a:p>
            <a:pPr lvl="1">
              <a:lnSpc>
                <a:spcPct val="90000"/>
              </a:lnSpc>
            </a:pPr>
            <a:r>
              <a:rPr lang="is-IS" altLang="is-IS" dirty="0" smtClean="0"/>
              <a:t>Yfirleitt ekki mælt með </a:t>
            </a:r>
            <a:r>
              <a:rPr lang="is-IS" altLang="is-IS" dirty="0"/>
              <a:t>háskammtameðferð með stofnfrumuskiptum</a:t>
            </a:r>
          </a:p>
          <a:p>
            <a:pPr lvl="1">
              <a:lnSpc>
                <a:spcPct val="90000"/>
              </a:lnSpc>
            </a:pPr>
            <a:endParaRPr lang="is-IS" altLang="is-IS" dirty="0" smtClean="0"/>
          </a:p>
          <a:p>
            <a:pPr eaLnBrk="1" hangingPunct="1">
              <a:lnSpc>
                <a:spcPct val="90000"/>
              </a:lnSpc>
            </a:pPr>
            <a:endParaRPr lang="is-IS" altLang="is-IS" sz="2800" dirty="0" smtClean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4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is-IS" altLang="is-IS" dirty="0"/>
              <a:t>Hvað er mergæxli (</a:t>
            </a:r>
            <a:r>
              <a:rPr lang="is-IS" altLang="is-IS" dirty="0" err="1"/>
              <a:t>multiple</a:t>
            </a:r>
            <a:r>
              <a:rPr lang="is-IS" altLang="is-IS" dirty="0"/>
              <a:t> </a:t>
            </a:r>
            <a:r>
              <a:rPr lang="is-IS" altLang="is-IS" dirty="0" err="1"/>
              <a:t>myeloma</a:t>
            </a:r>
            <a:r>
              <a:rPr lang="is-IS" altLang="is-IS" dirty="0"/>
              <a:t>)?</a:t>
            </a:r>
            <a:endParaRPr lang="is-I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r>
              <a:rPr lang="is-IS" altLang="is-IS" dirty="0" smtClean="0"/>
              <a:t>Illkynja æxli í beinmerg vegna fjölgunar á einstofna plasmafrumum sem yfirleitt framleiða einstofna mótefni</a:t>
            </a:r>
          </a:p>
          <a:p>
            <a:r>
              <a:rPr lang="is-IS" altLang="is-IS" dirty="0" smtClean="0"/>
              <a:t>Einkenni vegna </a:t>
            </a:r>
          </a:p>
          <a:p>
            <a:pPr lvl="1"/>
            <a:r>
              <a:rPr lang="is-IS" altLang="is-IS" dirty="0" smtClean="0"/>
              <a:t>Mergbilunar</a:t>
            </a:r>
          </a:p>
          <a:p>
            <a:pPr lvl="1"/>
            <a:r>
              <a:rPr lang="is-IS" altLang="is-IS" dirty="0" smtClean="0"/>
              <a:t>Áhrifa plasmafrumunnar á bein</a:t>
            </a:r>
          </a:p>
          <a:p>
            <a:pPr lvl="1"/>
            <a:r>
              <a:rPr lang="is-IS" altLang="is-IS" dirty="0" smtClean="0"/>
              <a:t>Parapróteinsins (</a:t>
            </a:r>
            <a:r>
              <a:rPr lang="is-IS" altLang="is-IS" dirty="0" err="1" smtClean="0"/>
              <a:t>M-próteins</a:t>
            </a:r>
            <a:r>
              <a:rPr lang="is-IS" altLang="is-IS" dirty="0" smtClean="0"/>
              <a:t>)</a:t>
            </a:r>
          </a:p>
          <a:p>
            <a:pPr lvl="1"/>
            <a:r>
              <a:rPr lang="is-IS" altLang="is-IS" dirty="0" smtClean="0"/>
              <a:t>Ónæmisbælingar</a:t>
            </a:r>
          </a:p>
          <a:p>
            <a:pPr lvl="1"/>
            <a:r>
              <a:rPr lang="is-IS" altLang="is-IS" dirty="0" smtClean="0"/>
              <a:t>Plasmafrumuæxla sem valda staðbundnum einkennum</a:t>
            </a:r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1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ruta 2"/>
          <p:cNvSpPr txBox="1">
            <a:spLocks noChangeArrowheads="1"/>
          </p:cNvSpPr>
          <p:nvPr/>
        </p:nvSpPr>
        <p:spPr bwMode="auto">
          <a:xfrm>
            <a:off x="696913" y="1728788"/>
            <a:ext cx="7667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Um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helmingir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af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nýgreindum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mergæxlis-sjúklingum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fara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háskammtameðferð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með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stofnfrumuskiptum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Gott</a:t>
            </a: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líkamsástand</a:t>
            </a: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   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Ekki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fleiri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undirliggjandi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sjúkdómar</a:t>
            </a: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en-US" altLang="is-IS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Aldur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(ca 70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ára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og </a:t>
            </a:r>
            <a:r>
              <a:rPr lang="en-US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yngri</a:t>
            </a:r>
            <a:r>
              <a:rPr lang="en-US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)</a:t>
            </a:r>
            <a:endParaRPr lang="en-US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is-IS" dirty="0" smtClean="0"/>
              <a:t>Háskammta meðferð</a:t>
            </a:r>
            <a:endParaRPr lang="is-IS" dirty="0"/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68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s-IS" altLang="is-IS" cap="none" dirty="0" smtClean="0"/>
              <a:t>MEÐFERÐ</a:t>
            </a:r>
            <a:endParaRPr lang="en-GB" altLang="is-IS" cap="none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435280" cy="4873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s-IS" altLang="is-IS" dirty="0" err="1" smtClean="0"/>
              <a:t>Velcade</a:t>
            </a:r>
            <a:r>
              <a:rPr lang="is-IS" altLang="is-IS" dirty="0" smtClean="0"/>
              <a:t>, </a:t>
            </a:r>
            <a:r>
              <a:rPr lang="is-IS" altLang="is-IS" dirty="0" err="1" smtClean="0"/>
              <a:t>Cyclophosphamide</a:t>
            </a:r>
            <a:r>
              <a:rPr lang="is-IS" altLang="is-IS" dirty="0" smtClean="0"/>
              <a:t> + sterar  (VCD) er í dag fyrsta meðferð hjá sjúklingum &lt; 70 ára</a:t>
            </a:r>
          </a:p>
          <a:p>
            <a:pPr eaLnBrk="1" hangingPunct="1">
              <a:lnSpc>
                <a:spcPct val="90000"/>
              </a:lnSpc>
            </a:pPr>
            <a:r>
              <a:rPr lang="is-IS" altLang="is-IS" dirty="0" smtClean="0"/>
              <a:t>Flestir sjúklingar &lt; 70 ára fara í háskammta krabbameinslyfjameðferð með eigin </a:t>
            </a:r>
            <a:r>
              <a:rPr lang="is-IS" altLang="is-IS" dirty="0" err="1" smtClean="0"/>
              <a:t>stofnfrumuígræðslu</a:t>
            </a:r>
            <a:r>
              <a:rPr lang="is-IS" altLang="is-IS" dirty="0" smtClean="0"/>
              <a:t> (12-15 </a:t>
            </a:r>
            <a:r>
              <a:rPr lang="is-IS" altLang="is-IS" dirty="0" err="1" smtClean="0"/>
              <a:t>sjúkl</a:t>
            </a:r>
            <a:r>
              <a:rPr lang="is-IS" altLang="is-IS" dirty="0" smtClean="0"/>
              <a:t>/ári)</a:t>
            </a:r>
          </a:p>
          <a:p>
            <a:pPr eaLnBrk="1" hangingPunct="1">
              <a:lnSpc>
                <a:spcPct val="90000"/>
              </a:lnSpc>
            </a:pPr>
            <a:endParaRPr lang="is-IS" altLang="is-IS" dirty="0" smtClean="0"/>
          </a:p>
          <a:p>
            <a:pPr eaLnBrk="1" hangingPunct="1">
              <a:lnSpc>
                <a:spcPct val="90000"/>
              </a:lnSpc>
            </a:pPr>
            <a:r>
              <a:rPr lang="is-IS" altLang="is-IS" dirty="0" err="1" smtClean="0"/>
              <a:t>Velcade</a:t>
            </a:r>
            <a:r>
              <a:rPr lang="is-IS" altLang="is-IS" dirty="0" smtClean="0"/>
              <a:t>+alkeran+ sterar eða </a:t>
            </a:r>
            <a:r>
              <a:rPr lang="is-IS" altLang="is-IS" dirty="0" err="1" smtClean="0"/>
              <a:t>Revlimid</a:t>
            </a:r>
            <a:r>
              <a:rPr lang="is-IS" altLang="is-IS" dirty="0" smtClean="0"/>
              <a:t>+sterar </a:t>
            </a:r>
            <a:r>
              <a:rPr lang="is-IS" altLang="is-IS" dirty="0" err="1" smtClean="0"/>
              <a:t>hjá</a:t>
            </a:r>
            <a:r>
              <a:rPr lang="is-IS" altLang="is-IS" dirty="0" smtClean="0"/>
              <a:t> sjúklingum &gt;70 ára</a:t>
            </a:r>
          </a:p>
          <a:p>
            <a:pPr eaLnBrk="1" hangingPunct="1">
              <a:lnSpc>
                <a:spcPct val="90000"/>
              </a:lnSpc>
            </a:pPr>
            <a:endParaRPr lang="is-IS" altLang="is-IS" dirty="0" smtClean="0"/>
          </a:p>
          <a:p>
            <a:pPr eaLnBrk="1" hangingPunct="1">
              <a:lnSpc>
                <a:spcPct val="90000"/>
              </a:lnSpc>
            </a:pPr>
            <a:r>
              <a:rPr lang="is-IS" altLang="is-IS" dirty="0" err="1" smtClean="0"/>
              <a:t>Beinþéttnimeðferð</a:t>
            </a:r>
            <a:endParaRPr lang="is-IS" altLang="is-IS" dirty="0" smtClean="0"/>
          </a:p>
          <a:p>
            <a:pPr eaLnBrk="1" hangingPunct="1">
              <a:lnSpc>
                <a:spcPct val="90000"/>
              </a:lnSpc>
            </a:pPr>
            <a:endParaRPr lang="is-IS" altLang="is-IS" sz="2800" dirty="0" smtClean="0"/>
          </a:p>
        </p:txBody>
      </p:sp>
    </p:spTree>
    <p:extLst>
      <p:ext uri="{BB962C8B-B14F-4D97-AF65-F5344CB8AC3E}">
        <p14:creationId xmlns:p14="http://schemas.microsoft.com/office/powerpoint/2010/main" val="278065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ruta 2"/>
          <p:cNvSpPr txBox="1">
            <a:spLocks noChangeArrowheads="1"/>
          </p:cNvSpPr>
          <p:nvPr/>
        </p:nvSpPr>
        <p:spPr bwMode="auto">
          <a:xfrm>
            <a:off x="696913" y="1728788"/>
            <a:ext cx="79787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Byrja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lyfjameðferð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til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minnka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magn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sjúkdóms</a:t>
            </a:r>
            <a:endParaRPr lang="en-US" altLang="is-I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        í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beinmerg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Ná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út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stofnfrumum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Háskammta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krabbameinslyf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sem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drepur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bæði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frískar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og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sjúkar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frumur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gefnar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aftur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til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sjúklings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is-I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Stofnfrumurnar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flytjast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aftur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beinmerg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og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byrja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framleiða</a:t>
            </a:r>
            <a:r>
              <a:rPr lang="en-US" altLang="is-I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s-I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	</a:t>
            </a:r>
            <a:r>
              <a:rPr lang="en-US" altLang="is-I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blóðfrumur</a:t>
            </a:r>
            <a:endParaRPr lang="en-US" altLang="is-I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19812" name="Bildobjekt 24" descr="chem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83" y="1268760"/>
            <a:ext cx="117792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Bildobjekt 15" descr="Lymphocyte2SHAR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254" y="3845338"/>
            <a:ext cx="9445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4" name="Bildobjekt 13" descr="Lymphocyte2SHARP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7" y="3504456"/>
            <a:ext cx="942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5" name="Bildobjekt 14" descr="Lymphocyte2SHAR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30" y="3837622"/>
            <a:ext cx="11287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Bildobjekt 8" descr="klot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5516563"/>
            <a:ext cx="21875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764" y="332656"/>
            <a:ext cx="8229600" cy="1143000"/>
          </a:xfrm>
        </p:spPr>
        <p:txBody>
          <a:bodyPr/>
          <a:lstStyle/>
          <a:p>
            <a:r>
              <a:rPr lang="is-IS" dirty="0" smtClean="0"/>
              <a:t>Háskammtameðferð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93704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Helstu lyf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Melfalan (Alkeran)</a:t>
            </a:r>
          </a:p>
          <a:p>
            <a:r>
              <a:rPr lang="is-IS" dirty="0" err="1" smtClean="0"/>
              <a:t>Cyklofosfamíð</a:t>
            </a:r>
            <a:r>
              <a:rPr lang="is-IS" dirty="0" smtClean="0"/>
              <a:t> (</a:t>
            </a:r>
            <a:r>
              <a:rPr lang="is-IS" dirty="0" err="1" smtClean="0"/>
              <a:t>Sendoxan</a:t>
            </a:r>
            <a:r>
              <a:rPr lang="is-IS" dirty="0" smtClean="0"/>
              <a:t>)</a:t>
            </a:r>
          </a:p>
          <a:p>
            <a:r>
              <a:rPr lang="is-IS" dirty="0" err="1" smtClean="0"/>
              <a:t>Velcade</a:t>
            </a:r>
            <a:endParaRPr lang="is-IS" dirty="0" smtClean="0"/>
          </a:p>
          <a:p>
            <a:r>
              <a:rPr lang="is-IS" dirty="0" err="1" smtClean="0"/>
              <a:t>Revlimid</a:t>
            </a:r>
            <a:endParaRPr lang="is-IS" dirty="0" smtClean="0"/>
          </a:p>
          <a:p>
            <a:r>
              <a:rPr lang="is-IS" dirty="0" err="1" smtClean="0"/>
              <a:t>Talidomid</a:t>
            </a:r>
            <a:endParaRPr lang="is-IS" dirty="0" smtClean="0"/>
          </a:p>
          <a:p>
            <a:r>
              <a:rPr lang="is-IS" dirty="0" err="1" smtClean="0"/>
              <a:t>Bendamustín</a:t>
            </a:r>
            <a:endParaRPr lang="is-IS" dirty="0" smtClean="0"/>
          </a:p>
          <a:p>
            <a:r>
              <a:rPr lang="is-IS" dirty="0" err="1" smtClean="0"/>
              <a:t>Pomalidomide</a:t>
            </a:r>
            <a:r>
              <a:rPr lang="is-IS" dirty="0" smtClean="0"/>
              <a:t> (</a:t>
            </a:r>
            <a:r>
              <a:rPr lang="is-IS" dirty="0" err="1" smtClean="0"/>
              <a:t>Imnovid</a:t>
            </a:r>
            <a:r>
              <a:rPr lang="is-IS" dirty="0" smtClean="0"/>
              <a:t>)</a:t>
            </a:r>
          </a:p>
          <a:p>
            <a:r>
              <a:rPr lang="is-IS" dirty="0" err="1" smtClean="0"/>
              <a:t>Carfilzomib</a:t>
            </a:r>
            <a:r>
              <a:rPr lang="is-IS" dirty="0" smtClean="0"/>
              <a:t> (</a:t>
            </a:r>
            <a:r>
              <a:rPr lang="is-IS" dirty="0" err="1" smtClean="0"/>
              <a:t>Kyprolis</a:t>
            </a:r>
            <a:r>
              <a:rPr lang="is-IS" dirty="0" smtClean="0"/>
              <a:t>)</a:t>
            </a:r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3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Alkeran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Krabbameinslyf – notað síðan 1960</a:t>
            </a:r>
          </a:p>
          <a:p>
            <a:r>
              <a:rPr lang="is-IS" dirty="0" smtClean="0"/>
              <a:t>Töflumeðferð</a:t>
            </a:r>
          </a:p>
          <a:p>
            <a:r>
              <a:rPr lang="is-IS" dirty="0" smtClean="0"/>
              <a:t>Oftast gefið með sterum í 3-4 daga á 5 vikna fresti</a:t>
            </a:r>
          </a:p>
          <a:p>
            <a:r>
              <a:rPr lang="is-IS" dirty="0" smtClean="0"/>
              <a:t>Aukaverkanir:</a:t>
            </a:r>
          </a:p>
          <a:p>
            <a:pPr lvl="1"/>
            <a:r>
              <a:rPr lang="is-IS" dirty="0" smtClean="0"/>
              <a:t>Mergbæling</a:t>
            </a:r>
          </a:p>
          <a:p>
            <a:pPr lvl="2"/>
            <a:r>
              <a:rPr lang="is-IS" dirty="0" smtClean="0"/>
              <a:t>Lækkun á blóði, hvítum blóðkornum og blóðflögum</a:t>
            </a:r>
          </a:p>
          <a:p>
            <a:pPr lvl="1"/>
            <a:r>
              <a:rPr lang="is-IS" dirty="0" smtClean="0"/>
              <a:t>Ógleði og uppköst</a:t>
            </a:r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99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Cyklofosfamíð</a:t>
            </a:r>
            <a:r>
              <a:rPr lang="is-IS" dirty="0"/>
              <a:t> (</a:t>
            </a:r>
            <a:r>
              <a:rPr lang="is-IS" dirty="0" err="1"/>
              <a:t>Sendoxan</a:t>
            </a:r>
            <a:r>
              <a:rPr lang="is-I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Svipað lyf og melfalan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/>
              <a:t>Ógleði og </a:t>
            </a:r>
            <a:r>
              <a:rPr lang="is-IS" dirty="0" smtClean="0"/>
              <a:t>uppköst</a:t>
            </a:r>
          </a:p>
          <a:p>
            <a:pPr lvl="1"/>
            <a:r>
              <a:rPr lang="is-IS" dirty="0" smtClean="0"/>
              <a:t>Augnvandamál</a:t>
            </a:r>
          </a:p>
          <a:p>
            <a:pPr lvl="1"/>
            <a:r>
              <a:rPr lang="is-IS" dirty="0" err="1" smtClean="0"/>
              <a:t>Blóð</a:t>
            </a:r>
            <a:r>
              <a:rPr lang="is-IS" dirty="0" smtClean="0"/>
              <a:t> í þvagi</a:t>
            </a:r>
          </a:p>
          <a:p>
            <a:pPr lvl="1"/>
            <a:r>
              <a:rPr lang="is-IS" dirty="0" smtClean="0"/>
              <a:t>Hárlos </a:t>
            </a:r>
            <a:endParaRPr lang="is-IS" dirty="0"/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5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Velcade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dirty="0" smtClean="0"/>
              <a:t>Ekki hefðbundið krabbameinslyf</a:t>
            </a:r>
          </a:p>
          <a:p>
            <a:r>
              <a:rPr lang="is-IS" dirty="0" smtClean="0"/>
              <a:t>Gefið undir </a:t>
            </a:r>
            <a:r>
              <a:rPr lang="is-IS" dirty="0" err="1" smtClean="0"/>
              <a:t>húð</a:t>
            </a:r>
            <a:endParaRPr lang="is-IS" dirty="0" smtClean="0"/>
          </a:p>
          <a:p>
            <a:r>
              <a:rPr lang="is-IS" dirty="0" smtClean="0"/>
              <a:t>Venjulega einu sinni í viku</a:t>
            </a:r>
          </a:p>
          <a:p>
            <a:r>
              <a:rPr lang="is-IS" smtClean="0"/>
              <a:t>Oft með öðum </a:t>
            </a:r>
            <a:r>
              <a:rPr lang="is-IS" dirty="0" smtClean="0"/>
              <a:t>lyfjum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 smtClean="0"/>
              <a:t>Taugaskaði</a:t>
            </a:r>
          </a:p>
          <a:p>
            <a:pPr lvl="2"/>
            <a:r>
              <a:rPr lang="is-IS" dirty="0" smtClean="0"/>
              <a:t>Mikilvægt að láta lækni/hjúkrunarfræðing vita</a:t>
            </a:r>
            <a:endParaRPr lang="is-IS" dirty="0"/>
          </a:p>
          <a:p>
            <a:pPr lvl="1"/>
            <a:r>
              <a:rPr lang="is-IS" dirty="0"/>
              <a:t>Lækkun </a:t>
            </a:r>
            <a:r>
              <a:rPr lang="is-IS" dirty="0" smtClean="0"/>
              <a:t>á </a:t>
            </a:r>
            <a:r>
              <a:rPr lang="is-IS" dirty="0"/>
              <a:t>blóðflögum</a:t>
            </a:r>
          </a:p>
          <a:p>
            <a:pPr lvl="1"/>
            <a:r>
              <a:rPr lang="is-IS" dirty="0" smtClean="0"/>
              <a:t>Ristill – taka veirulyf með t.d</a:t>
            </a:r>
            <a:r>
              <a:rPr lang="is-IS" smtClean="0"/>
              <a:t>. Valtrex</a:t>
            </a:r>
          </a:p>
          <a:p>
            <a:pPr lvl="1"/>
            <a:r>
              <a:rPr lang="is-IS" smtClean="0"/>
              <a:t>Ógleði og niðurgangur</a:t>
            </a:r>
          </a:p>
          <a:p>
            <a:pPr lvl="1"/>
            <a:r>
              <a:rPr lang="is-IS" smtClean="0"/>
              <a:t>Þreyta og slappleiki</a:t>
            </a:r>
            <a:endParaRPr lang="is-IS" dirty="0"/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7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Revlimide</a:t>
            </a:r>
            <a:r>
              <a:rPr lang="is-IS" dirty="0" smtClean="0"/>
              <a:t> og </a:t>
            </a:r>
            <a:r>
              <a:rPr lang="is-IS" dirty="0" err="1" smtClean="0"/>
              <a:t>pomalidomide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Ekki hefðbundið krabbameinslyf - óskylt </a:t>
            </a:r>
            <a:r>
              <a:rPr lang="is-IS" dirty="0" err="1" smtClean="0"/>
              <a:t>Velcade</a:t>
            </a:r>
            <a:endParaRPr lang="is-IS" dirty="0" smtClean="0"/>
          </a:p>
          <a:p>
            <a:r>
              <a:rPr lang="is-IS" dirty="0" smtClean="0"/>
              <a:t>Töflumeðferð - gefið einu sinni á dag í 3 vikur og svo vika frí</a:t>
            </a:r>
          </a:p>
          <a:p>
            <a:r>
              <a:rPr lang="is-IS" dirty="0" smtClean="0"/>
              <a:t>Oftast gefið með sterum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 smtClean="0"/>
              <a:t>Blóðtappar</a:t>
            </a:r>
          </a:p>
          <a:p>
            <a:pPr lvl="2"/>
            <a:r>
              <a:rPr lang="is-IS" dirty="0" smtClean="0"/>
              <a:t>Gefa fyrirbyggjandi </a:t>
            </a:r>
            <a:r>
              <a:rPr lang="is-IS" dirty="0" err="1" smtClean="0"/>
              <a:t>blóðþynningu</a:t>
            </a:r>
            <a:endParaRPr lang="is-IS" dirty="0" smtClean="0"/>
          </a:p>
          <a:p>
            <a:pPr lvl="1"/>
            <a:r>
              <a:rPr lang="is-IS" dirty="0" smtClean="0"/>
              <a:t>Mergbæling</a:t>
            </a:r>
            <a:endParaRPr lang="is-IS" dirty="0"/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 smtClean="0"/>
              <a:t>Útbrot</a:t>
            </a:r>
            <a:endParaRPr lang="is-IS" dirty="0"/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3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Talidomide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 dirty="0" smtClean="0"/>
              <a:t>Skylt </a:t>
            </a:r>
            <a:r>
              <a:rPr lang="is-IS" dirty="0" err="1" smtClean="0"/>
              <a:t>Revlimide</a:t>
            </a:r>
            <a:endParaRPr lang="is-IS" dirty="0" smtClean="0"/>
          </a:p>
          <a:p>
            <a:r>
              <a:rPr lang="is-IS" dirty="0" smtClean="0"/>
              <a:t>Veldur fósturskaða</a:t>
            </a:r>
          </a:p>
          <a:p>
            <a:r>
              <a:rPr lang="is-IS" dirty="0" smtClean="0"/>
              <a:t>Töflumeðferð – gefið einu sinni á dag (kvöldin)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/>
              <a:t>Blóðtappar</a:t>
            </a:r>
          </a:p>
          <a:p>
            <a:pPr lvl="2"/>
            <a:r>
              <a:rPr lang="is-IS" dirty="0"/>
              <a:t>Gefa fyrirbyggjandi </a:t>
            </a:r>
            <a:r>
              <a:rPr lang="is-IS" dirty="0" err="1" smtClean="0"/>
              <a:t>blóðþynningu</a:t>
            </a:r>
            <a:endParaRPr lang="is-IS" dirty="0" smtClean="0"/>
          </a:p>
          <a:p>
            <a:pPr lvl="1"/>
            <a:r>
              <a:rPr lang="is-IS" dirty="0" smtClean="0"/>
              <a:t>Taugaskaði</a:t>
            </a:r>
            <a:endParaRPr lang="is-IS" dirty="0"/>
          </a:p>
          <a:p>
            <a:pPr lvl="1"/>
            <a:r>
              <a:rPr lang="is-IS" dirty="0"/>
              <a:t>Mergbæling</a:t>
            </a:r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 smtClean="0"/>
              <a:t>Bjúgmyndun</a:t>
            </a:r>
          </a:p>
          <a:p>
            <a:pPr lvl="1"/>
            <a:r>
              <a:rPr lang="is-IS" dirty="0" smtClean="0"/>
              <a:t>Hægðatregða</a:t>
            </a:r>
          </a:p>
          <a:p>
            <a:pPr lvl="1"/>
            <a:r>
              <a:rPr lang="is-IS" dirty="0" smtClean="0"/>
              <a:t>Útbrot</a:t>
            </a:r>
          </a:p>
          <a:p>
            <a:pPr lvl="1"/>
            <a:r>
              <a:rPr lang="is-IS" dirty="0" smtClean="0"/>
              <a:t>Syfja</a:t>
            </a:r>
            <a:endParaRPr lang="is-IS" dirty="0"/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51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Bendamustín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Framleitt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Austur-Þýskalandi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7.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áratugnum</a:t>
            </a:r>
            <a:endParaRPr lang="sv-SE" altLang="is-I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hluta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skylt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alkeran</a:t>
            </a:r>
            <a:endParaRPr lang="sv-SE" altLang="is-I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æð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1-2 daga í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röð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á 4-6 vikna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fresti</a:t>
            </a:r>
            <a:endParaRPr lang="sv-SE" altLang="is-I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 smtClean="0"/>
              <a:t>Mergbæling</a:t>
            </a:r>
            <a:endParaRPr lang="is-IS" dirty="0"/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 smtClean="0"/>
              <a:t>Útbrot</a:t>
            </a:r>
            <a:endParaRPr lang="is-IS" dirty="0"/>
          </a:p>
          <a:p>
            <a:pPr lvl="1"/>
            <a:r>
              <a:rPr lang="is-IS" dirty="0" smtClean="0"/>
              <a:t>Sýkingar</a:t>
            </a:r>
          </a:p>
          <a:p>
            <a:pPr lvl="1"/>
            <a:r>
              <a:rPr lang="is-IS" dirty="0" smtClean="0"/>
              <a:t>Þreyta og slappleiki</a:t>
            </a:r>
            <a:endParaRPr lang="is-IS" dirty="0"/>
          </a:p>
          <a:p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49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Örstutt um ónæmiskerfið og </a:t>
            </a:r>
            <a:r>
              <a:rPr lang="is-IS" dirty="0" err="1" smtClean="0"/>
              <a:t>blóðmyndun</a:t>
            </a:r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206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Kyprolis</a:t>
            </a:r>
            <a:r>
              <a:rPr lang="is-IS" dirty="0" smtClean="0"/>
              <a:t> (</a:t>
            </a:r>
            <a:r>
              <a:rPr lang="is-IS" dirty="0" err="1" smtClean="0"/>
              <a:t>carfilzomib</a:t>
            </a:r>
            <a:r>
              <a:rPr lang="is-IS" dirty="0" smtClean="0"/>
              <a:t>)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Skylt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Velcade-næsta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kynslóð</a:t>
            </a:r>
            <a:endParaRPr lang="sv-SE" altLang="is-I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Gefið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í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æð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1-2 daga í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röð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vikulega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til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að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byrja</a:t>
            </a:r>
            <a:r>
              <a:rPr lang="sv-SE" altLang="is-I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sv-SE" altLang="is-I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með</a:t>
            </a:r>
            <a:endParaRPr lang="sv-SE" altLang="is-IS" dirty="0" smtClean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 smtClean="0"/>
              <a:t>Mergbæling</a:t>
            </a:r>
            <a:endParaRPr lang="is-IS" dirty="0"/>
          </a:p>
          <a:p>
            <a:pPr lvl="2"/>
            <a:r>
              <a:rPr lang="is-IS" dirty="0"/>
              <a:t>Lækkun á blóði, hvítum blóðkornum og blóðflögum</a:t>
            </a:r>
          </a:p>
          <a:p>
            <a:pPr lvl="1"/>
            <a:r>
              <a:rPr lang="is-IS" dirty="0" smtClean="0"/>
              <a:t>Hjartavandamál</a:t>
            </a:r>
            <a:endParaRPr lang="is-IS" dirty="0"/>
          </a:p>
          <a:p>
            <a:pPr lvl="1"/>
            <a:r>
              <a:rPr lang="is-IS" dirty="0" smtClean="0"/>
              <a:t>Mæði</a:t>
            </a:r>
          </a:p>
          <a:p>
            <a:pPr lvl="1"/>
            <a:r>
              <a:rPr lang="is-IS" dirty="0" smtClean="0"/>
              <a:t>Niðurgangur</a:t>
            </a:r>
          </a:p>
          <a:p>
            <a:pPr lvl="1"/>
            <a:r>
              <a:rPr lang="is-IS" dirty="0" smtClean="0"/>
              <a:t>Þreyta og slappleiki</a:t>
            </a:r>
            <a:endParaRPr lang="is-IS" dirty="0"/>
          </a:p>
          <a:p>
            <a:endParaRPr lang="sv-SE" altLang="is-IS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12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23362" cy="1143000"/>
          </a:xfrm>
        </p:spPr>
        <p:txBody>
          <a:bodyPr>
            <a:noAutofit/>
          </a:bodyPr>
          <a:lstStyle/>
          <a:p>
            <a:r>
              <a:rPr lang="is-IS" sz="3600" dirty="0" smtClean="0"/>
              <a:t>Sterar (</a:t>
            </a:r>
            <a:r>
              <a:rPr lang="is-IS" sz="3600" dirty="0" err="1" smtClean="0"/>
              <a:t>dexamethason</a:t>
            </a:r>
            <a:r>
              <a:rPr lang="is-IS" sz="3600" dirty="0" smtClean="0"/>
              <a:t>, </a:t>
            </a:r>
            <a:r>
              <a:rPr lang="is-IS" sz="3600" dirty="0" err="1" smtClean="0"/>
              <a:t>prednisolon</a:t>
            </a:r>
            <a:r>
              <a:rPr lang="is-IS" sz="3600" dirty="0" smtClean="0"/>
              <a:t>, </a:t>
            </a:r>
            <a:r>
              <a:rPr lang="is-IS" sz="3600" dirty="0" err="1" smtClean="0"/>
              <a:t>Deltison</a:t>
            </a:r>
            <a:r>
              <a:rPr lang="is-IS" sz="3600" dirty="0" smtClean="0"/>
              <a:t>)</a:t>
            </a:r>
            <a:endParaRPr lang="is-I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Mikið notað með öðrum lyfjum</a:t>
            </a:r>
          </a:p>
          <a:p>
            <a:r>
              <a:rPr lang="is-IS" dirty="0" smtClean="0"/>
              <a:t>Drepur mergæxlisfrumur</a:t>
            </a:r>
          </a:p>
          <a:p>
            <a:r>
              <a:rPr lang="is-IS" dirty="0"/>
              <a:t>Aukaverkanir:</a:t>
            </a:r>
          </a:p>
          <a:p>
            <a:pPr lvl="1"/>
            <a:r>
              <a:rPr lang="is-IS" dirty="0" smtClean="0"/>
              <a:t>Geðrænar</a:t>
            </a:r>
            <a:endParaRPr lang="is-IS" dirty="0"/>
          </a:p>
          <a:p>
            <a:pPr lvl="2"/>
            <a:r>
              <a:rPr lang="is-IS" dirty="0" smtClean="0"/>
              <a:t>Aukin virkni</a:t>
            </a:r>
          </a:p>
          <a:p>
            <a:pPr lvl="2"/>
            <a:r>
              <a:rPr lang="is-IS" dirty="0" smtClean="0"/>
              <a:t>Stundum </a:t>
            </a:r>
            <a:r>
              <a:rPr lang="is-IS" dirty="0" err="1" smtClean="0"/>
              <a:t>manía</a:t>
            </a:r>
            <a:endParaRPr lang="is-IS" dirty="0" smtClean="0"/>
          </a:p>
          <a:p>
            <a:pPr lvl="2"/>
            <a:r>
              <a:rPr lang="is-IS" dirty="0" smtClean="0"/>
              <a:t>Þunglyndi</a:t>
            </a:r>
            <a:endParaRPr lang="is-IS" dirty="0"/>
          </a:p>
          <a:p>
            <a:pPr lvl="1"/>
            <a:r>
              <a:rPr lang="is-IS" dirty="0" smtClean="0"/>
              <a:t>Hækkar blóðsykur</a:t>
            </a:r>
          </a:p>
          <a:p>
            <a:pPr lvl="1"/>
            <a:r>
              <a:rPr lang="is-IS" dirty="0" smtClean="0"/>
              <a:t>Þynning á </a:t>
            </a:r>
            <a:r>
              <a:rPr lang="is-IS" dirty="0" err="1" smtClean="0"/>
              <a:t>húð</a:t>
            </a:r>
            <a:endParaRPr lang="is-IS" dirty="0" smtClean="0"/>
          </a:p>
          <a:p>
            <a:pPr lvl="1"/>
            <a:r>
              <a:rPr lang="is-IS" dirty="0" smtClean="0"/>
              <a:t>Beinþynning</a:t>
            </a:r>
          </a:p>
          <a:p>
            <a:endParaRPr lang="is-IS" dirty="0"/>
          </a:p>
        </p:txBody>
      </p:sp>
      <p:pic>
        <p:nvPicPr>
          <p:cNvPr id="4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3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Horfur að </a:t>
            </a:r>
            <a:r>
              <a:rPr lang="is-IS" dirty="0" err="1" smtClean="0"/>
              <a:t>stórbætast</a:t>
            </a:r>
            <a:endParaRPr lang="is-IS" dirty="0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91" y="1600200"/>
            <a:ext cx="60828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98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Ný</a:t>
            </a:r>
            <a:r>
              <a:rPr lang="is-IS" dirty="0" smtClean="0"/>
              <a:t> lyf</a:t>
            </a:r>
            <a:endParaRPr lang="is-I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2055322"/>
            <a:ext cx="3898900" cy="3902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altLang="is-IS" dirty="0" err="1" smtClean="0">
                <a:latin typeface="Frutiger LT Std 55 Roman"/>
              </a:rPr>
              <a:t>Ixazomib</a:t>
            </a:r>
            <a:endParaRPr lang="is-IS" altLang="is-IS" dirty="0" smtClean="0">
              <a:latin typeface="Frutiger LT Std 55 Roman"/>
            </a:endParaRPr>
          </a:p>
          <a:p>
            <a:r>
              <a:rPr lang="is-IS" altLang="is-IS" dirty="0" err="1" smtClean="0">
                <a:latin typeface="Frutiger LT Std 55 Roman"/>
              </a:rPr>
              <a:t>Vorinostat</a:t>
            </a:r>
            <a:endParaRPr lang="is-IS" altLang="is-IS" dirty="0" smtClean="0">
              <a:latin typeface="Frutiger LT Std 55 Roman"/>
            </a:endParaRPr>
          </a:p>
          <a:p>
            <a:r>
              <a:rPr lang="is-IS" altLang="is-IS" dirty="0" err="1" smtClean="0">
                <a:latin typeface="Frutiger LT Std 55 Roman"/>
              </a:rPr>
              <a:t>Panobinostat</a:t>
            </a:r>
            <a:endParaRPr lang="is-IS" altLang="is-IS" dirty="0" smtClean="0">
              <a:latin typeface="Frutiger LT Std 55 Roman"/>
            </a:endParaRPr>
          </a:p>
          <a:p>
            <a:endParaRPr lang="is-IS" altLang="is-IS" dirty="0" smtClean="0">
              <a:latin typeface="Frutiger LT Std 55 Roman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64088" y="2055322"/>
            <a:ext cx="3196709" cy="160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defTabSz="4064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064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064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064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064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06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is-IS" altLang="is-IS" sz="2900" dirty="0" err="1" smtClean="0">
                <a:solidFill>
                  <a:srgbClr val="000000"/>
                </a:solidFill>
                <a:latin typeface="Frutiger LT Std 55 Roman"/>
                <a:cs typeface="Arial" pitchFamily="34" charset="0"/>
              </a:rPr>
              <a:t>Elotuzumab</a:t>
            </a:r>
            <a:endParaRPr lang="is-IS" altLang="is-IS" sz="2900" dirty="0">
              <a:solidFill>
                <a:srgbClr val="000000"/>
              </a:solidFill>
              <a:latin typeface="Frutiger LT Std 55 Roman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is-IS" altLang="is-IS" sz="2900" dirty="0" err="1">
                <a:solidFill>
                  <a:srgbClr val="000000"/>
                </a:solidFill>
                <a:latin typeface="Frutiger LT Std 55 Roman"/>
                <a:cs typeface="Arial" pitchFamily="34" charset="0"/>
              </a:rPr>
              <a:t>Daratumumab</a:t>
            </a:r>
            <a:endParaRPr lang="is-IS" altLang="is-IS" sz="2900" dirty="0">
              <a:solidFill>
                <a:srgbClr val="000000"/>
              </a:solidFill>
              <a:latin typeface="Frutiger LT Std 55 Roman"/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is-IS" altLang="is-IS" sz="2900" dirty="0" smtClean="0">
                <a:solidFill>
                  <a:srgbClr val="000000"/>
                </a:solidFill>
                <a:latin typeface="Frutiger LT Std 55 Roman"/>
                <a:cs typeface="Arial" pitchFamily="34" charset="0"/>
              </a:rPr>
              <a:t>Og mörg fleiri …</a:t>
            </a:r>
            <a:endParaRPr lang="is-IS" altLang="is-I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" y="2852936"/>
            <a:ext cx="9123363" cy="1143000"/>
          </a:xfrm>
        </p:spPr>
        <p:txBody>
          <a:bodyPr>
            <a:noAutofit/>
          </a:bodyPr>
          <a:lstStyle/>
          <a:p>
            <a:r>
              <a:rPr lang="is-IS" sz="8000" dirty="0" smtClean="0"/>
              <a:t>Takk!</a:t>
            </a:r>
            <a:endParaRPr lang="is-IS" sz="8000" dirty="0"/>
          </a:p>
        </p:txBody>
      </p:sp>
      <p:pic>
        <p:nvPicPr>
          <p:cNvPr id="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dokkan.is/Portals/0/Gallery/Album/8/L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03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ruta 2"/>
          <p:cNvSpPr txBox="1">
            <a:spLocks noChangeArrowheads="1"/>
          </p:cNvSpPr>
          <p:nvPr/>
        </p:nvSpPr>
        <p:spPr bwMode="auto">
          <a:xfrm>
            <a:off x="696913" y="1728788"/>
            <a:ext cx="78549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da-DK" altLang="is-IS" dirty="0">
                <a:latin typeface="Calibri" pitchFamily="34" charset="0"/>
              </a:rPr>
              <a:t> 	</a:t>
            </a:r>
            <a:r>
              <a:rPr lang="da-DK" altLang="is-IS" dirty="0" err="1" smtClean="0">
                <a:latin typeface="Calibri" pitchFamily="34" charset="0"/>
              </a:rPr>
              <a:t>Beinmergur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framleiðir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stöðugt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blóðfrumur</a:t>
            </a:r>
            <a:endParaRPr lang="da-DK" altLang="is-IS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is-IS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da-DK" altLang="is-IS" dirty="0">
                <a:latin typeface="Calibri" pitchFamily="34" charset="0"/>
              </a:rPr>
              <a:t> 	</a:t>
            </a:r>
            <a:r>
              <a:rPr lang="da-DK" altLang="is-IS" dirty="0" err="1" smtClean="0">
                <a:latin typeface="Calibri" pitchFamily="34" charset="0"/>
              </a:rPr>
              <a:t>Blóðfrumur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myndast</a:t>
            </a:r>
            <a:r>
              <a:rPr lang="da-DK" altLang="is-IS" dirty="0" smtClean="0">
                <a:latin typeface="Calibri" pitchFamily="34" charset="0"/>
              </a:rPr>
              <a:t> í </a:t>
            </a:r>
            <a:r>
              <a:rPr lang="da-DK" altLang="is-IS" dirty="0" err="1" smtClean="0">
                <a:latin typeface="Calibri" pitchFamily="34" charset="0"/>
              </a:rPr>
              <a:t>beinmerg</a:t>
            </a:r>
            <a:r>
              <a:rPr lang="da-DK" altLang="is-IS" dirty="0" smtClean="0">
                <a:latin typeface="Calibri" pitchFamily="34" charset="0"/>
              </a:rPr>
              <a:t> og </a:t>
            </a:r>
            <a:r>
              <a:rPr lang="da-DK" altLang="is-IS" dirty="0" err="1" smtClean="0">
                <a:latin typeface="Calibri" pitchFamily="34" charset="0"/>
              </a:rPr>
              <a:t>fluttar</a:t>
            </a:r>
            <a:r>
              <a:rPr lang="da-DK" altLang="is-IS" dirty="0" smtClean="0">
                <a:latin typeface="Calibri" pitchFamily="34" charset="0"/>
              </a:rPr>
              <a:t> </a:t>
            </a:r>
          </a:p>
          <a:p>
            <a:pPr marL="45720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da-DK" altLang="is-IS" dirty="0" smtClean="0">
                <a:latin typeface="Calibri" pitchFamily="34" charset="0"/>
              </a:rPr>
              <a:t>til </a:t>
            </a:r>
            <a:r>
              <a:rPr lang="da-DK" altLang="is-IS" dirty="0" err="1" smtClean="0">
                <a:latin typeface="Calibri" pitchFamily="34" charset="0"/>
              </a:rPr>
              <a:t>blóðs</a:t>
            </a:r>
            <a:endParaRPr lang="da-DK" altLang="is-IS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is-IS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da-DK" altLang="is-IS" dirty="0">
                <a:latin typeface="Calibri" pitchFamily="34" charset="0"/>
              </a:rPr>
              <a:t> 	</a:t>
            </a:r>
            <a:r>
              <a:rPr lang="da-DK" altLang="is-IS" dirty="0" err="1" smtClean="0">
                <a:latin typeface="Calibri" pitchFamily="34" charset="0"/>
              </a:rPr>
              <a:t>Flókið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kerfi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sem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hefst</a:t>
            </a:r>
            <a:r>
              <a:rPr lang="da-DK" altLang="is-IS" dirty="0" smtClean="0">
                <a:latin typeface="Calibri" pitchFamily="34" charset="0"/>
              </a:rPr>
              <a:t> í </a:t>
            </a:r>
            <a:r>
              <a:rPr lang="da-DK" altLang="is-IS" dirty="0" err="1" smtClean="0">
                <a:latin typeface="Calibri" pitchFamily="34" charset="0"/>
              </a:rPr>
              <a:t>stofnfrumum</a:t>
            </a:r>
            <a:r>
              <a:rPr lang="da-DK" altLang="is-IS" dirty="0" smtClean="0">
                <a:latin typeface="Calibri" pitchFamily="34" charset="0"/>
              </a:rPr>
              <a:t> og </a:t>
            </a:r>
            <a:r>
              <a:rPr lang="da-DK" altLang="is-IS" dirty="0" err="1" smtClean="0">
                <a:latin typeface="Calibri" pitchFamily="34" charset="0"/>
              </a:rPr>
              <a:t>svo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með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þroskun</a:t>
            </a:r>
            <a:endParaRPr lang="da-DK" altLang="is-IS" dirty="0" smtClean="0">
              <a:latin typeface="Calibri" pitchFamily="34" charset="0"/>
            </a:endParaRPr>
          </a:p>
          <a:p>
            <a:pPr marL="457200" lvl="1" indent="0" eaLnBrk="1" hangingPunct="1">
              <a:spcBef>
                <a:spcPct val="0"/>
              </a:spcBef>
              <a:buClrTx/>
              <a:buSzTx/>
              <a:buNone/>
            </a:pPr>
            <a:r>
              <a:rPr lang="da-DK" altLang="is-IS" dirty="0" err="1" smtClean="0">
                <a:latin typeface="Calibri" pitchFamily="34" charset="0"/>
              </a:rPr>
              <a:t>blóðfruma</a:t>
            </a:r>
            <a:endParaRPr lang="da-DK" altLang="is-IS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en-US" altLang="is-IS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da-DK" altLang="is-IS" dirty="0">
                <a:latin typeface="Calibri" pitchFamily="34" charset="0"/>
              </a:rPr>
              <a:t> 	</a:t>
            </a:r>
            <a:r>
              <a:rPr lang="da-DK" altLang="is-IS" dirty="0" err="1" smtClean="0">
                <a:latin typeface="Calibri" pitchFamily="34" charset="0"/>
              </a:rPr>
              <a:t>Þroskaðar</a:t>
            </a:r>
            <a:r>
              <a:rPr lang="da-DK" altLang="is-IS" dirty="0" smtClean="0">
                <a:latin typeface="Calibri" pitchFamily="34" charset="0"/>
              </a:rPr>
              <a:t> (</a:t>
            </a:r>
            <a:r>
              <a:rPr lang="da-DK" altLang="is-IS" dirty="0" err="1" smtClean="0">
                <a:latin typeface="Calibri" pitchFamily="34" charset="0"/>
              </a:rPr>
              <a:t>tilbúnar</a:t>
            </a:r>
            <a:r>
              <a:rPr lang="da-DK" altLang="is-IS" dirty="0" smtClean="0">
                <a:latin typeface="Calibri" pitchFamily="34" charset="0"/>
              </a:rPr>
              <a:t>) </a:t>
            </a:r>
            <a:r>
              <a:rPr lang="da-DK" altLang="is-IS" dirty="0" err="1" smtClean="0">
                <a:latin typeface="Calibri" pitchFamily="34" charset="0"/>
              </a:rPr>
              <a:t>blóðfrumur</a:t>
            </a:r>
            <a:r>
              <a:rPr lang="da-DK" altLang="is-IS" dirty="0" smtClean="0">
                <a:latin typeface="Calibri" pitchFamily="34" charset="0"/>
              </a:rPr>
              <a:t> </a:t>
            </a:r>
            <a:r>
              <a:rPr lang="da-DK" altLang="is-IS" dirty="0" err="1" smtClean="0">
                <a:latin typeface="Calibri" pitchFamily="34" charset="0"/>
              </a:rPr>
              <a:t>fluttar</a:t>
            </a:r>
            <a:r>
              <a:rPr lang="da-DK" altLang="is-IS" dirty="0" smtClean="0">
                <a:latin typeface="Calibri" pitchFamily="34" charset="0"/>
              </a:rPr>
              <a:t> í </a:t>
            </a:r>
            <a:r>
              <a:rPr lang="da-DK" altLang="is-IS" dirty="0" err="1" smtClean="0">
                <a:latin typeface="Calibri" pitchFamily="34" charset="0"/>
              </a:rPr>
              <a:t>blóðrásina</a:t>
            </a:r>
            <a:endParaRPr lang="da-DK" altLang="is-IS" dirty="0">
              <a:latin typeface="Calibri" pitchFamily="34" charset="0"/>
            </a:endParaRPr>
          </a:p>
        </p:txBody>
      </p:sp>
      <p:pic>
        <p:nvPicPr>
          <p:cNvPr id="83972" name="Bildobjekt 8" descr="Benmar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222375"/>
            <a:ext cx="20224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8" y="404664"/>
            <a:ext cx="8229600" cy="1143000"/>
          </a:xfrm>
        </p:spPr>
        <p:txBody>
          <a:bodyPr/>
          <a:lstStyle/>
          <a:p>
            <a:r>
              <a:rPr lang="is-IS" dirty="0"/>
              <a:t>F</a:t>
            </a:r>
            <a:r>
              <a:rPr lang="is-IS" dirty="0" smtClean="0"/>
              <a:t>ramleiðsla</a:t>
            </a:r>
            <a:endParaRPr lang="is-IS" dirty="0"/>
          </a:p>
        </p:txBody>
      </p:sp>
      <p:pic>
        <p:nvPicPr>
          <p:cNvPr id="7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dokkan.is/Portals/0/Gallery/Album/8/L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66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519113" y="1636713"/>
            <a:ext cx="738981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7675" lvl="1" indent="-266700" defTabSz="457200">
              <a:buFont typeface="Wingdings"/>
              <a:buChar char="§"/>
              <a:defRPr/>
            </a:pPr>
            <a:r>
              <a:rPr lang="sv-SE" sz="2000" dirty="0" err="1" smtClean="0">
                <a:latin typeface="Calibri"/>
              </a:rPr>
              <a:t>Rauð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blóðkorn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flytja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súrefni</a:t>
            </a:r>
            <a:endParaRPr lang="sv-SE" sz="2000" dirty="0" smtClean="0">
              <a:latin typeface="Calibri"/>
            </a:endParaRPr>
          </a:p>
          <a:p>
            <a:pPr marL="447675" lvl="1" indent="-266700" defTabSz="457200">
              <a:buFont typeface="Wingdings"/>
              <a:buChar char="§"/>
              <a:defRPr/>
            </a:pPr>
            <a:endParaRPr lang="sv-SE" sz="2000" dirty="0">
              <a:latin typeface="Calibri"/>
            </a:endParaRPr>
          </a:p>
          <a:p>
            <a:pPr marL="447675" lvl="1" indent="-266700" defTabSz="457200">
              <a:buFont typeface="Wingdings"/>
              <a:buChar char="§"/>
              <a:defRPr/>
            </a:pPr>
            <a:r>
              <a:rPr lang="da-DK" sz="2000" dirty="0" err="1" smtClean="0">
                <a:latin typeface="Calibri"/>
              </a:rPr>
              <a:t>Blóðflögur</a:t>
            </a:r>
            <a:r>
              <a:rPr lang="da-DK" sz="2000" dirty="0" smtClean="0">
                <a:latin typeface="Calibri"/>
              </a:rPr>
              <a:t> (</a:t>
            </a:r>
            <a:r>
              <a:rPr lang="da-DK" sz="2000" dirty="0" err="1" smtClean="0">
                <a:latin typeface="Calibri"/>
              </a:rPr>
              <a:t>thrombocytar</a:t>
            </a:r>
            <a:r>
              <a:rPr lang="da-DK" sz="2000" dirty="0" smtClean="0">
                <a:latin typeface="Calibri"/>
              </a:rPr>
              <a:t>) </a:t>
            </a:r>
            <a:r>
              <a:rPr lang="da-DK" sz="2000" dirty="0" err="1" smtClean="0">
                <a:latin typeface="Calibri"/>
              </a:rPr>
              <a:t>sjá</a:t>
            </a:r>
            <a:r>
              <a:rPr lang="da-DK" sz="2000" dirty="0" smtClean="0">
                <a:latin typeface="Calibri"/>
              </a:rPr>
              <a:t> </a:t>
            </a:r>
            <a:r>
              <a:rPr lang="da-DK" sz="2000" dirty="0" err="1" smtClean="0">
                <a:latin typeface="Calibri"/>
              </a:rPr>
              <a:t>um</a:t>
            </a:r>
            <a:r>
              <a:rPr lang="da-DK" sz="2000" dirty="0" smtClean="0">
                <a:latin typeface="Calibri"/>
              </a:rPr>
              <a:t> </a:t>
            </a:r>
            <a:r>
              <a:rPr lang="da-DK" sz="2000" dirty="0" err="1" smtClean="0">
                <a:latin typeface="Calibri"/>
              </a:rPr>
              <a:t>storknun</a:t>
            </a:r>
            <a:r>
              <a:rPr lang="da-DK" sz="2000" dirty="0" smtClean="0">
                <a:latin typeface="Calibri"/>
              </a:rPr>
              <a:t> </a:t>
            </a:r>
            <a:r>
              <a:rPr lang="da-DK" sz="2000" dirty="0" err="1" smtClean="0">
                <a:latin typeface="Calibri"/>
              </a:rPr>
              <a:t>blóðs</a:t>
            </a:r>
            <a:endParaRPr lang="da-DK" sz="2000" dirty="0" smtClean="0">
              <a:latin typeface="Calibri"/>
            </a:endParaRPr>
          </a:p>
          <a:p>
            <a:pPr marL="447675" lvl="1" indent="-266700" defTabSz="457200">
              <a:buFont typeface="Wingdings"/>
              <a:buChar char="§"/>
              <a:defRPr/>
            </a:pPr>
            <a:endParaRPr lang="sv-SE" sz="2000" dirty="0">
              <a:latin typeface="Calibri"/>
            </a:endParaRPr>
          </a:p>
          <a:p>
            <a:pPr marL="447675" lvl="1" indent="-266700" defTabSz="457200">
              <a:buFont typeface="Wingdings"/>
              <a:buChar char="§"/>
              <a:defRPr/>
            </a:pPr>
            <a:r>
              <a:rPr lang="sv-SE" sz="2000" dirty="0" err="1" smtClean="0">
                <a:latin typeface="Calibri"/>
              </a:rPr>
              <a:t>Hvít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blóðkorn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sjá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um</a:t>
            </a:r>
            <a:r>
              <a:rPr lang="sv-SE" sz="2000" dirty="0" smtClean="0">
                <a:latin typeface="Calibri"/>
              </a:rPr>
              <a:t> </a:t>
            </a:r>
            <a:r>
              <a:rPr lang="sv-SE" sz="2000" dirty="0" err="1" smtClean="0">
                <a:latin typeface="Calibri"/>
              </a:rPr>
              <a:t>ónæmissvar</a:t>
            </a:r>
            <a:endParaRPr lang="sv-SE" sz="2000" dirty="0" smtClean="0">
              <a:latin typeface="Calibri"/>
            </a:endParaRPr>
          </a:p>
          <a:p>
            <a:pPr marL="0" lvl="1" indent="266700" defTabSz="457200">
              <a:buFont typeface="Wingdings"/>
              <a:buChar char="§"/>
              <a:defRPr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90116" name="TextBox 6"/>
          <p:cNvSpPr txBox="1">
            <a:spLocks noChangeArrowheads="1"/>
          </p:cNvSpPr>
          <p:nvPr/>
        </p:nvSpPr>
        <p:spPr bwMode="auto">
          <a:xfrm>
            <a:off x="2117725" y="5529263"/>
            <a:ext cx="6929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s-IS" sz="1400" dirty="0" err="1" smtClean="0">
                <a:latin typeface="Calibri" pitchFamily="34" charset="0"/>
              </a:rPr>
              <a:t>Rautt</a:t>
            </a:r>
            <a:r>
              <a:rPr lang="en-US" altLang="is-IS" sz="1400" dirty="0" smtClean="0">
                <a:latin typeface="Calibri" pitchFamily="34" charset="0"/>
              </a:rPr>
              <a:t> </a:t>
            </a:r>
            <a:r>
              <a:rPr lang="en-US" altLang="is-IS" sz="1400" dirty="0" err="1" smtClean="0">
                <a:latin typeface="Calibri" pitchFamily="34" charset="0"/>
              </a:rPr>
              <a:t>blóðkorn</a:t>
            </a:r>
            <a:r>
              <a:rPr lang="en-US" altLang="is-IS" sz="1400" dirty="0" smtClean="0">
                <a:latin typeface="Calibri" pitchFamily="34" charset="0"/>
              </a:rPr>
              <a:t>, </a:t>
            </a:r>
            <a:r>
              <a:rPr lang="en-US" altLang="is-IS" sz="1400" dirty="0" err="1" smtClean="0">
                <a:latin typeface="Calibri" pitchFamily="34" charset="0"/>
              </a:rPr>
              <a:t>blóðflögur</a:t>
            </a:r>
            <a:r>
              <a:rPr lang="en-US" altLang="is-IS" sz="1400" dirty="0" smtClean="0">
                <a:latin typeface="Calibri" pitchFamily="34" charset="0"/>
              </a:rPr>
              <a:t> og </a:t>
            </a:r>
            <a:r>
              <a:rPr lang="en-US" altLang="is-IS" sz="1400" dirty="0" err="1" smtClean="0">
                <a:latin typeface="Calibri" pitchFamily="34" charset="0"/>
              </a:rPr>
              <a:t>hvít</a:t>
            </a:r>
            <a:r>
              <a:rPr lang="en-US" altLang="is-IS" sz="1400" dirty="0" smtClean="0">
                <a:latin typeface="Calibri" pitchFamily="34" charset="0"/>
              </a:rPr>
              <a:t> </a:t>
            </a:r>
            <a:r>
              <a:rPr lang="en-US" altLang="is-IS" sz="1400" dirty="0" err="1" smtClean="0">
                <a:latin typeface="Calibri" pitchFamily="34" charset="0"/>
              </a:rPr>
              <a:t>blóðkorn</a:t>
            </a:r>
            <a:endParaRPr lang="en-US" altLang="is-IS" sz="1400" dirty="0">
              <a:latin typeface="Arial" pitchFamily="34" charset="0"/>
            </a:endParaRPr>
          </a:p>
        </p:txBody>
      </p:sp>
      <p:pic>
        <p:nvPicPr>
          <p:cNvPr id="901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15890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92600"/>
            <a:ext cx="11572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716338"/>
            <a:ext cx="18891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32656"/>
            <a:ext cx="8229600" cy="1143000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10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dokkan.is/Portals/0/Gallery/Album/8/L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98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541338" y="1536700"/>
            <a:ext cx="8123237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4150" indent="-184150" defTabSz="87313">
              <a:buFont typeface="Wingdings" pitchFamily="2" charset="2"/>
              <a:buChar char="§"/>
              <a:defRPr/>
            </a:pPr>
            <a:r>
              <a:rPr lang="da-DK" sz="2000" dirty="0" smtClean="0"/>
              <a:t>Hægt </a:t>
            </a:r>
            <a:r>
              <a:rPr lang="da-DK" sz="2000" dirty="0" err="1" smtClean="0"/>
              <a:t>að</a:t>
            </a:r>
            <a:r>
              <a:rPr lang="da-DK" sz="2000" dirty="0" smtClean="0"/>
              <a:t> </a:t>
            </a:r>
            <a:r>
              <a:rPr lang="da-DK" sz="2000" dirty="0" err="1" smtClean="0"/>
              <a:t>skoða</a:t>
            </a:r>
            <a:r>
              <a:rPr lang="da-DK" sz="2000" dirty="0" smtClean="0"/>
              <a:t> </a:t>
            </a:r>
            <a:r>
              <a:rPr lang="da-DK" sz="2000" dirty="0" err="1" smtClean="0"/>
              <a:t>framleiðslu</a:t>
            </a:r>
            <a:r>
              <a:rPr lang="da-DK" sz="2000" dirty="0" smtClean="0"/>
              <a:t> </a:t>
            </a:r>
            <a:r>
              <a:rPr lang="da-DK" sz="2000" dirty="0" err="1" smtClean="0"/>
              <a:t>blóðs</a:t>
            </a:r>
            <a:r>
              <a:rPr lang="da-DK" sz="2000" dirty="0" smtClean="0"/>
              <a:t> í </a:t>
            </a:r>
            <a:r>
              <a:rPr lang="da-DK" sz="2000" dirty="0" err="1" smtClean="0"/>
              <a:t>beinmergnum</a:t>
            </a:r>
            <a:r>
              <a:rPr lang="da-DK" sz="2000" dirty="0" smtClean="0"/>
              <a:t> </a:t>
            </a:r>
            <a:r>
              <a:rPr lang="da-DK" sz="2000" dirty="0" err="1" smtClean="0"/>
              <a:t>með</a:t>
            </a:r>
            <a:r>
              <a:rPr lang="da-DK" sz="2000" dirty="0" smtClean="0"/>
              <a:t> </a:t>
            </a:r>
            <a:r>
              <a:rPr lang="da-DK" sz="2000" dirty="0" err="1" smtClean="0"/>
              <a:t>því</a:t>
            </a:r>
            <a:r>
              <a:rPr lang="da-DK" sz="2000" dirty="0" smtClean="0"/>
              <a:t> </a:t>
            </a:r>
            <a:r>
              <a:rPr lang="da-DK" sz="2000" dirty="0" err="1" smtClean="0"/>
              <a:t>að</a:t>
            </a:r>
            <a:r>
              <a:rPr lang="da-DK" sz="2000" dirty="0" smtClean="0"/>
              <a:t> </a:t>
            </a:r>
            <a:r>
              <a:rPr lang="da-DK" sz="2000" dirty="0" err="1" smtClean="0"/>
              <a:t>skoða</a:t>
            </a:r>
            <a:r>
              <a:rPr lang="da-DK" sz="2000" dirty="0" smtClean="0"/>
              <a:t> </a:t>
            </a:r>
            <a:r>
              <a:rPr lang="da-DK" sz="2000" dirty="0" err="1" smtClean="0"/>
              <a:t>niðurstöðu</a:t>
            </a:r>
            <a:r>
              <a:rPr lang="da-DK" sz="2000" dirty="0" smtClean="0"/>
              <a:t> </a:t>
            </a:r>
            <a:r>
              <a:rPr lang="da-DK" sz="2000" dirty="0" err="1" smtClean="0"/>
              <a:t>úr</a:t>
            </a:r>
            <a:r>
              <a:rPr lang="da-DK" sz="2000" dirty="0" smtClean="0"/>
              <a:t> </a:t>
            </a:r>
            <a:r>
              <a:rPr lang="da-DK" sz="2000" dirty="0" err="1" smtClean="0"/>
              <a:t>blóðrannsóknum</a:t>
            </a:r>
            <a:r>
              <a:rPr lang="da-DK" sz="2000" dirty="0" smtClean="0"/>
              <a:t> (</a:t>
            </a:r>
            <a:r>
              <a:rPr lang="da-DK" sz="2000" dirty="0" err="1" smtClean="0"/>
              <a:t>rauð</a:t>
            </a:r>
            <a:r>
              <a:rPr lang="da-DK" sz="2000" dirty="0" smtClean="0"/>
              <a:t> </a:t>
            </a:r>
            <a:r>
              <a:rPr lang="da-DK" sz="2000" dirty="0" err="1" smtClean="0"/>
              <a:t>blóðkorn</a:t>
            </a:r>
            <a:r>
              <a:rPr lang="da-DK" sz="2000" dirty="0" smtClean="0"/>
              <a:t>, </a:t>
            </a:r>
            <a:r>
              <a:rPr lang="da-DK" sz="2000" dirty="0" err="1" smtClean="0"/>
              <a:t>blóðflögur</a:t>
            </a:r>
            <a:r>
              <a:rPr lang="da-DK" sz="2000" dirty="0" smtClean="0"/>
              <a:t> og </a:t>
            </a:r>
            <a:r>
              <a:rPr lang="da-DK" sz="2000" dirty="0" err="1" smtClean="0"/>
              <a:t>hvít</a:t>
            </a:r>
            <a:r>
              <a:rPr lang="da-DK" sz="2000" dirty="0" smtClean="0"/>
              <a:t> </a:t>
            </a:r>
            <a:r>
              <a:rPr lang="da-DK" sz="2000" dirty="0" err="1" smtClean="0"/>
              <a:t>blóðkorn</a:t>
            </a:r>
            <a:r>
              <a:rPr lang="da-DK" sz="2000" dirty="0" smtClean="0"/>
              <a:t>)</a:t>
            </a:r>
          </a:p>
          <a:p>
            <a:pPr marL="184150" indent="-184150" defTabSz="87313">
              <a:buFont typeface="Wingdings" pitchFamily="2" charset="2"/>
              <a:buChar char="§"/>
              <a:defRPr/>
            </a:pPr>
            <a:endParaRPr lang="da-DK" sz="2000" dirty="0"/>
          </a:p>
          <a:p>
            <a:pPr marL="184150" indent="-184150" defTabSz="87313">
              <a:buFont typeface="Wingdings" pitchFamily="2" charset="2"/>
              <a:buChar char="§"/>
              <a:defRPr/>
            </a:pPr>
            <a:r>
              <a:rPr lang="da-DK" sz="2000" dirty="0" err="1" smtClean="0"/>
              <a:t>Nákvæmari</a:t>
            </a:r>
            <a:r>
              <a:rPr lang="da-DK" sz="2000" dirty="0" smtClean="0"/>
              <a:t> </a:t>
            </a:r>
            <a:r>
              <a:rPr lang="da-DK" sz="2000" dirty="0" err="1" smtClean="0"/>
              <a:t>upplýsingar</a:t>
            </a:r>
            <a:r>
              <a:rPr lang="da-DK" sz="2000" dirty="0" smtClean="0"/>
              <a:t> er hægt </a:t>
            </a:r>
            <a:r>
              <a:rPr lang="da-DK" sz="2000" dirty="0" err="1" smtClean="0"/>
              <a:t>að</a:t>
            </a:r>
            <a:r>
              <a:rPr lang="da-DK" sz="2000" dirty="0" smtClean="0"/>
              <a:t> </a:t>
            </a:r>
            <a:r>
              <a:rPr lang="da-DK" sz="2000" dirty="0" err="1" smtClean="0"/>
              <a:t>fá</a:t>
            </a:r>
            <a:r>
              <a:rPr lang="da-DK" sz="2000" dirty="0" smtClean="0"/>
              <a:t> </a:t>
            </a:r>
            <a:r>
              <a:rPr lang="da-DK" sz="2000" dirty="0" err="1" smtClean="0"/>
              <a:t>með</a:t>
            </a:r>
            <a:r>
              <a:rPr lang="da-DK" sz="2000" dirty="0" smtClean="0"/>
              <a:t> </a:t>
            </a:r>
            <a:r>
              <a:rPr lang="da-DK" sz="2000" dirty="0" err="1" smtClean="0"/>
              <a:t>beinmergsskoðun</a:t>
            </a:r>
            <a:endParaRPr lang="da-DK" sz="2000" dirty="0"/>
          </a:p>
          <a:p>
            <a:pPr marL="358775" indent="-174625" defTabSz="87313">
              <a:buFont typeface="Wingdings" pitchFamily="2" charset="2"/>
              <a:buChar char="§"/>
              <a:defRPr/>
            </a:pPr>
            <a:r>
              <a:rPr lang="en-US" sz="2000" dirty="0" err="1" smtClean="0"/>
              <a:t>Vefjasýni</a:t>
            </a:r>
            <a:r>
              <a:rPr lang="en-US" sz="2000" dirty="0" smtClean="0"/>
              <a:t> (“</a:t>
            </a:r>
            <a:r>
              <a:rPr lang="en-US" sz="2000" dirty="0" err="1" smtClean="0"/>
              <a:t>bíopsía</a:t>
            </a:r>
            <a:r>
              <a:rPr lang="en-US" sz="2000" dirty="0" smtClean="0"/>
              <a:t>”)</a:t>
            </a:r>
            <a:endParaRPr lang="da-DK" sz="2000" dirty="0"/>
          </a:p>
          <a:p>
            <a:pPr marL="358775" lvl="1" indent="-174625" defTabSz="87313">
              <a:buFont typeface="Wingdings" pitchFamily="2" charset="2"/>
              <a:buChar char="§"/>
              <a:defRPr/>
            </a:pPr>
            <a:r>
              <a:rPr lang="da-DK" sz="2000" dirty="0" err="1" smtClean="0"/>
              <a:t>Sog</a:t>
            </a:r>
            <a:r>
              <a:rPr lang="da-DK" sz="2000" dirty="0" smtClean="0"/>
              <a:t> (”</a:t>
            </a:r>
            <a:r>
              <a:rPr lang="da-DK" sz="2000" dirty="0" err="1" smtClean="0"/>
              <a:t>Aspirat</a:t>
            </a:r>
            <a:r>
              <a:rPr lang="da-DK" sz="2000" dirty="0" smtClean="0"/>
              <a:t>”)</a:t>
            </a:r>
            <a:endParaRPr lang="da-DK" sz="2000" dirty="0"/>
          </a:p>
          <a:p>
            <a:pPr marL="358775" lvl="2" defTabSz="87313"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</a:t>
            </a:r>
          </a:p>
        </p:txBody>
      </p:sp>
      <p:pic>
        <p:nvPicPr>
          <p:cNvPr id="86020" name="Bildobjekt 7" descr="Ryggmärg2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9563"/>
            <a:ext cx="380523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Bildobjekt 8" descr="Benmar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606925"/>
            <a:ext cx="13398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Bildobjekt 9" descr="Need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606925"/>
            <a:ext cx="15684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20" y="260648"/>
            <a:ext cx="8229600" cy="1143000"/>
          </a:xfrm>
        </p:spPr>
        <p:txBody>
          <a:bodyPr/>
          <a:lstStyle/>
          <a:p>
            <a:r>
              <a:rPr lang="is-IS" dirty="0" smtClean="0"/>
              <a:t>Beinmergur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5278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447800" y="1828800"/>
          <a:ext cx="631983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Photo Editor-foto" r:id="rId3" imgW="3495238" imgH="1438095" progId="">
                  <p:embed/>
                </p:oleObj>
              </mc:Choice>
              <mc:Fallback>
                <p:oleObj name="Photo Editor-foto" r:id="rId3" imgW="3495238" imgH="1438095" progId="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6319838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dokkan.is/Portals/0/Gallery/Album/8/L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0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ruta 2"/>
          <p:cNvSpPr txBox="1">
            <a:spLocks noChangeArrowheads="1"/>
          </p:cNvSpPr>
          <p:nvPr/>
        </p:nvSpPr>
        <p:spPr bwMode="auto">
          <a:xfrm>
            <a:off x="465138" y="1503363"/>
            <a:ext cx="838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defTabSz="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</a:pPr>
            <a:r>
              <a:rPr lang="sv-SE" altLang="is-IS" sz="1800" dirty="0" smtClean="0">
                <a:latin typeface="Calibri" pitchFamily="34" charset="0"/>
              </a:rPr>
              <a:t>B-</a:t>
            </a:r>
            <a:r>
              <a:rPr lang="sv-SE" altLang="is-IS" sz="1800" dirty="0" err="1" smtClean="0">
                <a:latin typeface="Calibri" pitchFamily="34" charset="0"/>
              </a:rPr>
              <a:t>frumur</a:t>
            </a:r>
            <a:r>
              <a:rPr lang="sv-SE" altLang="is-IS" sz="1800" dirty="0" smtClean="0">
                <a:latin typeface="Calibri" pitchFamily="34" charset="0"/>
              </a:rPr>
              <a:t> (</a:t>
            </a:r>
            <a:r>
              <a:rPr lang="sv-SE" altLang="is-IS" sz="1800" dirty="0" err="1" smtClean="0">
                <a:latin typeface="Calibri" pitchFamily="34" charset="0"/>
              </a:rPr>
              <a:t>eitilfrumur</a:t>
            </a:r>
            <a:r>
              <a:rPr lang="sv-SE" altLang="is-IS" sz="1800" dirty="0" smtClean="0">
                <a:latin typeface="Calibri" pitchFamily="34" charset="0"/>
              </a:rPr>
              <a:t>) </a:t>
            </a:r>
            <a:r>
              <a:rPr lang="sv-SE" altLang="is-IS" sz="1800" dirty="0" err="1" smtClean="0">
                <a:latin typeface="Calibri" pitchFamily="34" charset="0"/>
              </a:rPr>
              <a:t>breytast</a:t>
            </a:r>
            <a:r>
              <a:rPr lang="sv-SE" altLang="is-IS" sz="1800" dirty="0" smtClean="0">
                <a:latin typeface="Calibri" pitchFamily="34" charset="0"/>
              </a:rPr>
              <a:t> í </a:t>
            </a:r>
            <a:r>
              <a:rPr lang="sv-SE" altLang="is-IS" sz="1800" dirty="0" err="1" smtClean="0">
                <a:latin typeface="Calibri" pitchFamily="34" charset="0"/>
              </a:rPr>
              <a:t>plasmafrumur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t.d</a:t>
            </a:r>
            <a:r>
              <a:rPr lang="sv-SE" altLang="is-IS" sz="1800" dirty="0" smtClean="0">
                <a:latin typeface="Calibri" pitchFamily="34" charset="0"/>
              </a:rPr>
              <a:t>. </a:t>
            </a:r>
            <a:r>
              <a:rPr lang="sv-SE" altLang="is-IS" sz="1800" dirty="0" err="1" smtClean="0">
                <a:latin typeface="Calibri" pitchFamily="34" charset="0"/>
              </a:rPr>
              <a:t>ef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sýking</a:t>
            </a:r>
            <a:r>
              <a:rPr lang="sv-SE" altLang="is-IS" sz="1800" dirty="0" smtClean="0">
                <a:latin typeface="Calibri" pitchFamily="34" charset="0"/>
              </a:rPr>
              <a:t> er </a:t>
            </a:r>
            <a:r>
              <a:rPr lang="sv-SE" altLang="is-IS" sz="1800" dirty="0" err="1" smtClean="0">
                <a:latin typeface="Calibri" pitchFamily="34" charset="0"/>
              </a:rPr>
              <a:t>til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staðar</a:t>
            </a:r>
            <a:endParaRPr lang="sv-SE" altLang="is-IS" sz="18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</a:pPr>
            <a:r>
              <a:rPr lang="sv-SE" altLang="is-IS" sz="1800" dirty="0" err="1" smtClean="0">
                <a:latin typeface="Calibri" pitchFamily="34" charset="0"/>
              </a:rPr>
              <a:t>Plasmafrumur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framleiða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mótefni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sem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beint</a:t>
            </a:r>
            <a:r>
              <a:rPr lang="sv-SE" altLang="is-IS" sz="1800" dirty="0" smtClean="0">
                <a:latin typeface="Calibri" pitchFamily="34" charset="0"/>
              </a:rPr>
              <a:t> er </a:t>
            </a:r>
            <a:r>
              <a:rPr lang="sv-SE" altLang="is-IS" sz="1800" dirty="0" err="1" smtClean="0">
                <a:latin typeface="Calibri" pitchFamily="34" charset="0"/>
              </a:rPr>
              <a:t>gegn</a:t>
            </a:r>
            <a:r>
              <a:rPr lang="sv-SE" altLang="is-IS" sz="1800" dirty="0" smtClean="0">
                <a:latin typeface="Calibri" pitchFamily="34" charset="0"/>
              </a:rPr>
              <a:t> </a:t>
            </a:r>
            <a:r>
              <a:rPr lang="sv-SE" altLang="is-IS" sz="1800" dirty="0" err="1" smtClean="0">
                <a:latin typeface="Calibri" pitchFamily="34" charset="0"/>
              </a:rPr>
              <a:t>sýkingunni</a:t>
            </a:r>
            <a:endParaRPr lang="sv-SE" altLang="is-IS" sz="180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</a:pPr>
            <a:endParaRPr lang="sv-SE" altLang="is-IS" sz="1800" dirty="0">
              <a:latin typeface="Arial" pitchFamily="34" charset="0"/>
            </a:endParaRPr>
          </a:p>
        </p:txBody>
      </p:sp>
      <p:pic>
        <p:nvPicPr>
          <p:cNvPr id="98308" name="Bildobjekt 24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4403725"/>
            <a:ext cx="574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Bildobjekt 25" descr="Pytte_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7224">
            <a:off x="1077913" y="3771900"/>
            <a:ext cx="4270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0" name="Bildobjekt 26" descr="Pytte_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68406">
            <a:off x="1500188" y="5181600"/>
            <a:ext cx="5365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Bildobjekt 27" descr="Pytte_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905375"/>
            <a:ext cx="4841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Bildobjekt 28" descr="Pytte_Y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7224">
            <a:off x="3635375" y="4454526"/>
            <a:ext cx="3841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Bildobjekt 29" descr="Pytte_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495800"/>
            <a:ext cx="57308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Bildobjekt 30" descr="Pytte_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17224">
            <a:off x="5947569" y="3821907"/>
            <a:ext cx="5365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Bildobjekt 31" descr="Pytte_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3272">
            <a:off x="7600950" y="4946650"/>
            <a:ext cx="5349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ight Arrow 50"/>
          <p:cNvSpPr/>
          <p:nvPr/>
        </p:nvSpPr>
        <p:spPr bwMode="auto">
          <a:xfrm rot="1065906">
            <a:off x="5163780" y="3972907"/>
            <a:ext cx="637935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4" name="Right Arrow 50"/>
          <p:cNvSpPr/>
          <p:nvPr/>
        </p:nvSpPr>
        <p:spPr bwMode="auto">
          <a:xfrm rot="20534094" flipH="1">
            <a:off x="3224951" y="3972907"/>
            <a:ext cx="637935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8322" name="Bildobjekt 34" descr="Pytte_Y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90860">
            <a:off x="3504407" y="5423694"/>
            <a:ext cx="2921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ight Arrow 50"/>
          <p:cNvSpPr/>
          <p:nvPr/>
        </p:nvSpPr>
        <p:spPr bwMode="auto">
          <a:xfrm rot="5400000">
            <a:off x="4385937" y="4280826"/>
            <a:ext cx="390510" cy="334992"/>
          </a:xfrm>
          <a:prstGeom prst="rightArrow">
            <a:avLst/>
          </a:prstGeom>
          <a:gradFill>
            <a:gsLst>
              <a:gs pos="0">
                <a:srgbClr val="CCFFFF"/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chemeClr val="tx1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8326" name="textruta 36"/>
          <p:cNvSpPr txBox="1">
            <a:spLocks noChangeArrowheads="1"/>
          </p:cNvSpPr>
          <p:nvPr/>
        </p:nvSpPr>
        <p:spPr bwMode="auto">
          <a:xfrm>
            <a:off x="7180263" y="5362575"/>
            <a:ext cx="7328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 smtClean="0">
                <a:latin typeface="Arial" pitchFamily="34" charset="0"/>
              </a:rPr>
              <a:t>Mótefni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8327" name="textruta 37"/>
          <p:cNvSpPr txBox="1">
            <a:spLocks noChangeArrowheads="1"/>
          </p:cNvSpPr>
          <p:nvPr/>
        </p:nvSpPr>
        <p:spPr bwMode="auto">
          <a:xfrm>
            <a:off x="7791450" y="4257675"/>
            <a:ext cx="11480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 err="1" smtClean="0">
                <a:latin typeface="Arial" pitchFamily="34" charset="0"/>
              </a:rPr>
              <a:t>Plasmafruma</a:t>
            </a:r>
            <a:endParaRPr lang="sv-SE" altLang="is-IS" sz="1200" b="1" dirty="0">
              <a:latin typeface="Arial" pitchFamily="34" charset="0"/>
            </a:endParaRPr>
          </a:p>
        </p:txBody>
      </p:sp>
      <p:sp>
        <p:nvSpPr>
          <p:cNvPr id="98328" name="textruta 38"/>
          <p:cNvSpPr txBox="1">
            <a:spLocks noChangeArrowheads="1"/>
          </p:cNvSpPr>
          <p:nvPr/>
        </p:nvSpPr>
        <p:spPr bwMode="auto">
          <a:xfrm>
            <a:off x="5086350" y="3132138"/>
            <a:ext cx="76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v-SE" altLang="is-IS" sz="1200" b="1" dirty="0">
                <a:latin typeface="Arial" pitchFamily="34" charset="0"/>
              </a:rPr>
              <a:t>B </a:t>
            </a:r>
            <a:r>
              <a:rPr lang="sv-SE" altLang="is-IS" sz="1200" b="1" dirty="0" err="1" smtClean="0">
                <a:latin typeface="Arial" pitchFamily="34" charset="0"/>
              </a:rPr>
              <a:t>fruma</a:t>
            </a:r>
            <a:endParaRPr lang="sv-SE" altLang="is-IS" sz="1200" b="1" dirty="0">
              <a:latin typeface="Arial" pitchFamily="34" charset="0"/>
            </a:endParaRPr>
          </a:p>
        </p:txBody>
      </p:sp>
      <p:pic>
        <p:nvPicPr>
          <p:cNvPr id="98329" name="Bildobjekt 39" descr="B-cellsSHAR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803525"/>
            <a:ext cx="13081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0" name="Bildobjekt 40" descr="PlasmacellSHARP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3768725"/>
            <a:ext cx="1384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1" name="Bildobjekt 41" descr="PlasmacellSHARP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4664075"/>
            <a:ext cx="1384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2" name="Bildobjekt 42" descr="PlasmacellSHARP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3916363"/>
            <a:ext cx="13843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75" y="116632"/>
            <a:ext cx="8229600" cy="1143000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25" name="Picture 2" descr="http://malvis.hi.is/sites/malvis.hi.is/themes/malvisindastofnun_novus/images/logos/hi_print_is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0300"/>
            <a:ext cx="2381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dokkan.is/Portals/0/Gallery/Album/8/LSH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50" y="5589240"/>
            <a:ext cx="14589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7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946</Words>
  <Application>Microsoft Macintosh PowerPoint</Application>
  <PresentationFormat>On-screen Show (4:3)</PresentationFormat>
  <Paragraphs>319</Paragraphs>
  <Slides>44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Photo Editor-foto</vt:lpstr>
      <vt:lpstr>Photo Editor Photo</vt:lpstr>
      <vt:lpstr>Hvað er mergæxli?   Einkenni, meðferð og nýjungar í lyfjameðferð</vt:lpstr>
      <vt:lpstr>Yfirlit</vt:lpstr>
      <vt:lpstr>Hvað er mergæxli (multiple myeloma)?</vt:lpstr>
      <vt:lpstr>Örstutt um ónæmiskerfið og blóðmyndun</vt:lpstr>
      <vt:lpstr>Framleiðsla</vt:lpstr>
      <vt:lpstr>PowerPoint Presentation</vt:lpstr>
      <vt:lpstr>Beinmergur</vt:lpstr>
      <vt:lpstr>PowerPoint Presentation</vt:lpstr>
      <vt:lpstr>PowerPoint Presentation</vt:lpstr>
      <vt:lpstr>PowerPoint Presentation</vt:lpstr>
      <vt:lpstr>Mergæxli</vt:lpstr>
      <vt:lpstr>Orsakir mergæxlis</vt:lpstr>
      <vt:lpstr>Plasmafrumur </vt:lpstr>
      <vt:lpstr> PARAPRÓTEIN = M PRÓTEIN  = EINSTOFNA MÓTEFNI</vt:lpstr>
      <vt:lpstr>Prótein-rafdráttur</vt:lpstr>
      <vt:lpstr>PowerPoint Presentation</vt:lpstr>
      <vt:lpstr>Góðkynja einstofna mótefnahækkun (forstig mergæxlis) Monoclonal gammopathy of undetermined significance (MGUS)</vt:lpstr>
      <vt:lpstr>Forstig mergæxlis (MGUS)</vt:lpstr>
      <vt:lpstr>NÁTTÚRULEGUR GANGUR</vt:lpstr>
      <vt:lpstr>Forstig mergæxlis (MGUS)</vt:lpstr>
      <vt:lpstr>Einkenni mergæxlis</vt:lpstr>
      <vt:lpstr>Einkenni mergæxlis</vt:lpstr>
      <vt:lpstr>Mergbæling Vegna íferðar plasmafruma í beinmerg</vt:lpstr>
      <vt:lpstr>MERGUR</vt:lpstr>
      <vt:lpstr>Verkir</vt:lpstr>
      <vt:lpstr>PowerPoint Presentation</vt:lpstr>
      <vt:lpstr>MEÐFERÐ; BRÁÐAMEÐFERÐ</vt:lpstr>
      <vt:lpstr>PowerPoint Presentation</vt:lpstr>
      <vt:lpstr>MERGÆXLI MEÐFERÐ</vt:lpstr>
      <vt:lpstr>Háskammta meðferð</vt:lpstr>
      <vt:lpstr>MEÐFERÐ</vt:lpstr>
      <vt:lpstr>Háskammtameðferð</vt:lpstr>
      <vt:lpstr>Helstu lyf</vt:lpstr>
      <vt:lpstr>Alkeran</vt:lpstr>
      <vt:lpstr>Cyklofosfamíð (Sendoxan)</vt:lpstr>
      <vt:lpstr>Velcade</vt:lpstr>
      <vt:lpstr>Revlimide og pomalidomide</vt:lpstr>
      <vt:lpstr>Talidomide</vt:lpstr>
      <vt:lpstr>Bendamustín</vt:lpstr>
      <vt:lpstr>Kyprolis (carfilzomib)</vt:lpstr>
      <vt:lpstr>Sterar (dexamethason, prednisolon, Deltison)</vt:lpstr>
      <vt:lpstr>Horfur að stórbætast</vt:lpstr>
      <vt:lpstr>Ný lyf</vt:lpstr>
      <vt:lpstr>Takk!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Sigurður Yngvi Kristinsson</dc:creator>
  <cp:lastModifiedBy>Kristín Einarsdóttir</cp:lastModifiedBy>
  <cp:revision>112</cp:revision>
  <cp:lastPrinted>2016-02-24T13:52:25Z</cp:lastPrinted>
  <dcterms:created xsi:type="dcterms:W3CDTF">2016-02-23T22:28:23Z</dcterms:created>
  <dcterms:modified xsi:type="dcterms:W3CDTF">2017-12-04T17:04:43Z</dcterms:modified>
</cp:coreProperties>
</file>