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9"/>
  </p:notesMasterIdLst>
  <p:handoutMasterIdLst>
    <p:handoutMasterId r:id="rId40"/>
  </p:handoutMasterIdLst>
  <p:sldIdLst>
    <p:sldId id="261" r:id="rId2"/>
    <p:sldId id="262" r:id="rId3"/>
    <p:sldId id="335" r:id="rId4"/>
    <p:sldId id="406" r:id="rId5"/>
    <p:sldId id="356" r:id="rId6"/>
    <p:sldId id="403" r:id="rId7"/>
    <p:sldId id="404" r:id="rId8"/>
    <p:sldId id="367" r:id="rId9"/>
    <p:sldId id="269" r:id="rId10"/>
    <p:sldId id="270" r:id="rId11"/>
    <p:sldId id="271" r:id="rId12"/>
    <p:sldId id="272" r:id="rId13"/>
    <p:sldId id="369" r:id="rId14"/>
    <p:sldId id="275" r:id="rId15"/>
    <p:sldId id="338" r:id="rId16"/>
    <p:sldId id="341" r:id="rId17"/>
    <p:sldId id="370" r:id="rId18"/>
    <p:sldId id="340" r:id="rId19"/>
    <p:sldId id="373" r:id="rId20"/>
    <p:sldId id="374" r:id="rId21"/>
    <p:sldId id="375" r:id="rId22"/>
    <p:sldId id="376" r:id="rId23"/>
    <p:sldId id="348" r:id="rId24"/>
    <p:sldId id="377" r:id="rId25"/>
    <p:sldId id="378" r:id="rId26"/>
    <p:sldId id="379" r:id="rId27"/>
    <p:sldId id="380" r:id="rId28"/>
    <p:sldId id="381" r:id="rId29"/>
    <p:sldId id="322" r:id="rId30"/>
    <p:sldId id="325" r:id="rId31"/>
    <p:sldId id="382" r:id="rId32"/>
    <p:sldId id="383" r:id="rId33"/>
    <p:sldId id="405" r:id="rId34"/>
    <p:sldId id="386" r:id="rId35"/>
    <p:sldId id="409" r:id="rId36"/>
    <p:sldId id="408" r:id="rId37"/>
    <p:sldId id="387" r:id="rId38"/>
  </p:sldIdLst>
  <p:sldSz cx="9144000" cy="6858000" type="screen4x3"/>
  <p:notesSz cx="6797675" cy="9926638"/>
  <p:defaultTextStyle>
    <a:defPPr>
      <a:defRPr lang="is-I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75"/>
    <p:restoredTop sz="87236" autoAdjust="0"/>
  </p:normalViewPr>
  <p:slideViewPr>
    <p:cSldViewPr>
      <p:cViewPr>
        <p:scale>
          <a:sx n="50" d="100"/>
          <a:sy n="50" d="100"/>
        </p:scale>
        <p:origin x="-3384" y="-1524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130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CBB8A4-8AC6-44DE-A85D-2C1769CE22FD}" type="datetimeFigureOut">
              <a:rPr lang="en-US" smtClean="0"/>
              <a:t>11/8/2016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D073EC-6645-46E4-BCA0-01AA373D72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3470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914FDB-7520-4759-BB58-3D613C7F9A39}" type="datetimeFigureOut">
              <a:rPr lang="en-US" smtClean="0"/>
              <a:t>11/8/2016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C73814-5358-4BE0-B07F-69EDEFA274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5545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51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sv-SE" altLang="is-IS" smtClean="0"/>
              <a:t>Svensk text:</a:t>
            </a:r>
          </a:p>
          <a:p>
            <a:r>
              <a:rPr lang="sv-SE" altLang="is-IS" smtClean="0"/>
              <a:t>Normal långlivad plasmacell</a:t>
            </a:r>
          </a:p>
          <a:p>
            <a:r>
              <a:rPr lang="sv-SE" altLang="is-IS" smtClean="0"/>
              <a:t>B-cell i germinalcentrum</a:t>
            </a:r>
          </a:p>
          <a:p>
            <a:r>
              <a:rPr lang="sv-SE" altLang="is-IS" smtClean="0"/>
              <a:t>Genetiska misstag</a:t>
            </a:r>
          </a:p>
          <a:p>
            <a:r>
              <a:rPr lang="sv-SE" altLang="is-IS" smtClean="0"/>
              <a:t>MGUS</a:t>
            </a:r>
          </a:p>
          <a:p>
            <a:r>
              <a:rPr lang="sv-SE" altLang="is-IS" smtClean="0"/>
              <a:t>Asymtomatiskt myelom</a:t>
            </a:r>
          </a:p>
          <a:p>
            <a:r>
              <a:rPr lang="sv-SE" altLang="is-IS" smtClean="0"/>
              <a:t>Kroniskt myelom</a:t>
            </a:r>
          </a:p>
          <a:p>
            <a:r>
              <a:rPr lang="sv-SE" altLang="is-IS" smtClean="0"/>
              <a:t>Intermedullärt myelom</a:t>
            </a:r>
          </a:p>
          <a:p>
            <a:r>
              <a:rPr lang="sv-SE" altLang="is-IS" smtClean="0"/>
              <a:t>Symtomatiskt myelom</a:t>
            </a:r>
          </a:p>
          <a:p>
            <a:r>
              <a:rPr lang="sv-SE" altLang="is-IS" smtClean="0"/>
              <a:t>Extramedullärt myelom</a:t>
            </a:r>
          </a:p>
          <a:p>
            <a:r>
              <a:rPr lang="sv-SE" altLang="is-IS" smtClean="0"/>
              <a:t>Redeaw, similar cells used earlier.</a:t>
            </a:r>
          </a:p>
        </p:txBody>
      </p:sp>
      <p:sp>
        <p:nvSpPr>
          <p:cNvPr id="1751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4572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4572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4572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4572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5BE2AB7-4DB9-4EB8-A937-08DD295BE55E}" type="slidenum">
              <a:rPr lang="en-US" altLang="is-IS" smtClean="0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6</a:t>
            </a:fld>
            <a:endParaRPr lang="en-US" altLang="is-IS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40485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0326C32-531C-4417-9B64-A3B13764D138}" type="slidenum">
              <a:rPr lang="sv-SE" altLang="is-IS" smtClean="0">
                <a:solidFill>
                  <a:prstClr val="black"/>
                </a:solidFill>
                <a:latin typeface="Times New Roman" pitchFamily="18" charset="0"/>
                <a:cs typeface="Arial" charset="0"/>
              </a:rPr>
              <a:pPr eaLnBrk="1" hangingPunct="1">
                <a:spcBef>
                  <a:spcPct val="0"/>
                </a:spcBef>
              </a:pPr>
              <a:t>7</a:t>
            </a:fld>
            <a:endParaRPr lang="sv-SE" altLang="is-IS" smtClean="0">
              <a:solidFill>
                <a:prstClr val="black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sv-SE" altLang="is-IS" smtClean="0"/>
          </a:p>
        </p:txBody>
      </p:sp>
    </p:spTree>
    <p:extLst>
      <p:ext uri="{BB962C8B-B14F-4D97-AF65-F5344CB8AC3E}">
        <p14:creationId xmlns:p14="http://schemas.microsoft.com/office/powerpoint/2010/main" val="22632181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is-I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is-I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75544-8037-47D0-9F4D-8B25CB056CF2}" type="datetimeFigureOut">
              <a:rPr lang="is-IS" smtClean="0">
                <a:solidFill>
                  <a:srgbClr val="56565B">
                    <a:tint val="75000"/>
                  </a:srgbClr>
                </a:solidFill>
              </a:rPr>
              <a:pPr/>
              <a:t>8.11.2016</a:t>
            </a:fld>
            <a:endParaRPr lang="is-IS">
              <a:solidFill>
                <a:srgbClr val="56565B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>
              <a:solidFill>
                <a:srgbClr val="56565B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296B1-5276-4046-9746-D264FA337DD9}" type="slidenum">
              <a:rPr lang="is-IS" smtClean="0">
                <a:solidFill>
                  <a:srgbClr val="56565B">
                    <a:tint val="75000"/>
                  </a:srgbClr>
                </a:solidFill>
              </a:rPr>
              <a:pPr/>
              <a:t>‹#›</a:t>
            </a:fld>
            <a:endParaRPr lang="is-IS">
              <a:solidFill>
                <a:srgbClr val="56565B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69233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75544-8037-47D0-9F4D-8B25CB056CF2}" type="datetimeFigureOut">
              <a:rPr lang="is-IS" smtClean="0">
                <a:solidFill>
                  <a:srgbClr val="56565B">
                    <a:tint val="75000"/>
                  </a:srgbClr>
                </a:solidFill>
              </a:rPr>
              <a:pPr/>
              <a:t>8.11.2016</a:t>
            </a:fld>
            <a:endParaRPr lang="is-IS">
              <a:solidFill>
                <a:srgbClr val="56565B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>
              <a:solidFill>
                <a:srgbClr val="56565B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296B1-5276-4046-9746-D264FA337DD9}" type="slidenum">
              <a:rPr lang="is-IS" smtClean="0">
                <a:solidFill>
                  <a:srgbClr val="56565B">
                    <a:tint val="75000"/>
                  </a:srgbClr>
                </a:solidFill>
              </a:rPr>
              <a:pPr/>
              <a:t>‹#›</a:t>
            </a:fld>
            <a:endParaRPr lang="is-IS">
              <a:solidFill>
                <a:srgbClr val="56565B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26565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75544-8037-47D0-9F4D-8B25CB056CF2}" type="datetimeFigureOut">
              <a:rPr lang="is-IS" smtClean="0">
                <a:solidFill>
                  <a:srgbClr val="56565B">
                    <a:tint val="75000"/>
                  </a:srgbClr>
                </a:solidFill>
              </a:rPr>
              <a:pPr/>
              <a:t>8.11.2016</a:t>
            </a:fld>
            <a:endParaRPr lang="is-IS">
              <a:solidFill>
                <a:srgbClr val="56565B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>
              <a:solidFill>
                <a:srgbClr val="56565B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296B1-5276-4046-9746-D264FA337DD9}" type="slidenum">
              <a:rPr lang="is-IS" smtClean="0">
                <a:solidFill>
                  <a:srgbClr val="56565B">
                    <a:tint val="75000"/>
                  </a:srgbClr>
                </a:solidFill>
              </a:rPr>
              <a:pPr/>
              <a:t>‹#›</a:t>
            </a:fld>
            <a:endParaRPr lang="is-IS">
              <a:solidFill>
                <a:srgbClr val="56565B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39275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Rubrik, ClipArt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ClipArt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endParaRPr lang="sv-SE" noProof="0" smtClean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Rectangle 104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is-IS" altLang="is-IS"/>
          </a:p>
        </p:txBody>
      </p:sp>
      <p:sp>
        <p:nvSpPr>
          <p:cNvPr id="6" name="Rectangle 104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is-IS" altLang="is-IS"/>
          </a:p>
        </p:txBody>
      </p:sp>
      <p:sp>
        <p:nvSpPr>
          <p:cNvPr id="7" name="Rectangle 104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7DF241-9E29-4123-8A00-7682092347FC}" type="slidenum">
              <a:rPr lang="en-US" altLang="is-IS"/>
              <a:pPr/>
              <a:t>‹#›</a:t>
            </a:fld>
            <a:endParaRPr lang="en-US" altLang="is-IS"/>
          </a:p>
        </p:txBody>
      </p:sp>
    </p:spTree>
    <p:extLst>
      <p:ext uri="{BB962C8B-B14F-4D97-AF65-F5344CB8AC3E}">
        <p14:creationId xmlns:p14="http://schemas.microsoft.com/office/powerpoint/2010/main" val="31552437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269" y="620688"/>
            <a:ext cx="8229600" cy="854968"/>
          </a:xfrm>
        </p:spPr>
        <p:txBody>
          <a:bodyPr>
            <a:normAutofit/>
          </a:bodyPr>
          <a:lstStyle>
            <a:lvl1pPr>
              <a:defRPr sz="25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is-I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2">
                    <a:lumMod val="50000"/>
                  </a:schemeClr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2">
                    <a:lumMod val="50000"/>
                  </a:schemeClr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is-I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75544-8037-47D0-9F4D-8B25CB056CF2}" type="datetimeFigureOut">
              <a:rPr lang="is-IS" smtClean="0">
                <a:solidFill>
                  <a:srgbClr val="56565B">
                    <a:tint val="75000"/>
                  </a:srgbClr>
                </a:solidFill>
              </a:rPr>
              <a:pPr/>
              <a:t>8.11.2016</a:t>
            </a:fld>
            <a:endParaRPr lang="is-IS">
              <a:solidFill>
                <a:srgbClr val="56565B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>
              <a:solidFill>
                <a:srgbClr val="56565B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296B1-5276-4046-9746-D264FA337DD9}" type="slidenum">
              <a:rPr lang="is-IS" smtClean="0">
                <a:solidFill>
                  <a:srgbClr val="56565B">
                    <a:tint val="75000"/>
                  </a:srgbClr>
                </a:solidFill>
              </a:rPr>
              <a:pPr/>
              <a:t>‹#›</a:t>
            </a:fld>
            <a:endParaRPr lang="is-IS">
              <a:solidFill>
                <a:srgbClr val="56565B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32054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is-I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75544-8037-47D0-9F4D-8B25CB056CF2}" type="datetimeFigureOut">
              <a:rPr lang="is-IS" smtClean="0">
                <a:solidFill>
                  <a:srgbClr val="56565B">
                    <a:tint val="75000"/>
                  </a:srgbClr>
                </a:solidFill>
              </a:rPr>
              <a:pPr/>
              <a:t>8.11.2016</a:t>
            </a:fld>
            <a:endParaRPr lang="is-IS">
              <a:solidFill>
                <a:srgbClr val="56565B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>
              <a:solidFill>
                <a:srgbClr val="56565B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296B1-5276-4046-9746-D264FA337DD9}" type="slidenum">
              <a:rPr lang="is-IS" smtClean="0">
                <a:solidFill>
                  <a:srgbClr val="56565B">
                    <a:tint val="75000"/>
                  </a:srgbClr>
                </a:solidFill>
              </a:rPr>
              <a:pPr/>
              <a:t>‹#›</a:t>
            </a:fld>
            <a:endParaRPr lang="is-IS">
              <a:solidFill>
                <a:srgbClr val="56565B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32756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is-I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75544-8037-47D0-9F4D-8B25CB056CF2}" type="datetimeFigureOut">
              <a:rPr lang="is-IS" smtClean="0">
                <a:solidFill>
                  <a:srgbClr val="56565B">
                    <a:tint val="75000"/>
                  </a:srgbClr>
                </a:solidFill>
              </a:rPr>
              <a:pPr/>
              <a:t>8.11.2016</a:t>
            </a:fld>
            <a:endParaRPr lang="is-IS">
              <a:solidFill>
                <a:srgbClr val="56565B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>
              <a:solidFill>
                <a:srgbClr val="56565B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296B1-5276-4046-9746-D264FA337DD9}" type="slidenum">
              <a:rPr lang="is-IS" smtClean="0">
                <a:solidFill>
                  <a:srgbClr val="56565B">
                    <a:tint val="75000"/>
                  </a:srgbClr>
                </a:solidFill>
              </a:rPr>
              <a:pPr/>
              <a:t>‹#›</a:t>
            </a:fld>
            <a:endParaRPr lang="is-IS">
              <a:solidFill>
                <a:srgbClr val="56565B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71155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75544-8037-47D0-9F4D-8B25CB056CF2}" type="datetimeFigureOut">
              <a:rPr lang="is-IS" smtClean="0">
                <a:solidFill>
                  <a:srgbClr val="56565B">
                    <a:tint val="75000"/>
                  </a:srgbClr>
                </a:solidFill>
              </a:rPr>
              <a:pPr/>
              <a:t>8.11.2016</a:t>
            </a:fld>
            <a:endParaRPr lang="is-IS">
              <a:solidFill>
                <a:srgbClr val="56565B">
                  <a:tint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>
              <a:solidFill>
                <a:srgbClr val="56565B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296B1-5276-4046-9746-D264FA337DD9}" type="slidenum">
              <a:rPr lang="is-IS" smtClean="0">
                <a:solidFill>
                  <a:srgbClr val="56565B">
                    <a:tint val="75000"/>
                  </a:srgbClr>
                </a:solidFill>
              </a:rPr>
              <a:pPr/>
              <a:t>‹#›</a:t>
            </a:fld>
            <a:endParaRPr lang="is-IS">
              <a:solidFill>
                <a:srgbClr val="56565B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83727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75544-8037-47D0-9F4D-8B25CB056CF2}" type="datetimeFigureOut">
              <a:rPr lang="is-IS" smtClean="0">
                <a:solidFill>
                  <a:srgbClr val="56565B">
                    <a:tint val="75000"/>
                  </a:srgbClr>
                </a:solidFill>
              </a:rPr>
              <a:pPr/>
              <a:t>8.11.2016</a:t>
            </a:fld>
            <a:endParaRPr lang="is-IS">
              <a:solidFill>
                <a:srgbClr val="56565B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>
              <a:solidFill>
                <a:srgbClr val="56565B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296B1-5276-4046-9746-D264FA337DD9}" type="slidenum">
              <a:rPr lang="is-IS" smtClean="0">
                <a:solidFill>
                  <a:srgbClr val="56565B">
                    <a:tint val="75000"/>
                  </a:srgbClr>
                </a:solidFill>
              </a:rPr>
              <a:pPr/>
              <a:t>‹#›</a:t>
            </a:fld>
            <a:endParaRPr lang="is-IS">
              <a:solidFill>
                <a:srgbClr val="56565B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90084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75544-8037-47D0-9F4D-8B25CB056CF2}" type="datetimeFigureOut">
              <a:rPr lang="is-IS" smtClean="0">
                <a:solidFill>
                  <a:srgbClr val="56565B">
                    <a:tint val="75000"/>
                  </a:srgbClr>
                </a:solidFill>
              </a:rPr>
              <a:pPr/>
              <a:t>8.11.2016</a:t>
            </a:fld>
            <a:endParaRPr lang="is-IS">
              <a:solidFill>
                <a:srgbClr val="56565B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>
              <a:solidFill>
                <a:srgbClr val="56565B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296B1-5276-4046-9746-D264FA337DD9}" type="slidenum">
              <a:rPr lang="is-IS" smtClean="0">
                <a:solidFill>
                  <a:srgbClr val="56565B">
                    <a:tint val="75000"/>
                  </a:srgbClr>
                </a:solidFill>
              </a:rPr>
              <a:pPr/>
              <a:t>‹#›</a:t>
            </a:fld>
            <a:endParaRPr lang="is-IS">
              <a:solidFill>
                <a:srgbClr val="56565B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73126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75544-8037-47D0-9F4D-8B25CB056CF2}" type="datetimeFigureOut">
              <a:rPr lang="is-IS" smtClean="0">
                <a:solidFill>
                  <a:srgbClr val="56565B">
                    <a:tint val="75000"/>
                  </a:srgbClr>
                </a:solidFill>
              </a:rPr>
              <a:pPr/>
              <a:t>8.11.2016</a:t>
            </a:fld>
            <a:endParaRPr lang="is-IS">
              <a:solidFill>
                <a:srgbClr val="56565B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>
              <a:solidFill>
                <a:srgbClr val="56565B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296B1-5276-4046-9746-D264FA337DD9}" type="slidenum">
              <a:rPr lang="is-IS" smtClean="0">
                <a:solidFill>
                  <a:srgbClr val="56565B">
                    <a:tint val="75000"/>
                  </a:srgbClr>
                </a:solidFill>
              </a:rPr>
              <a:pPr/>
              <a:t>‹#›</a:t>
            </a:fld>
            <a:endParaRPr lang="is-IS">
              <a:solidFill>
                <a:srgbClr val="56565B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68162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s-I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75544-8037-47D0-9F4D-8B25CB056CF2}" type="datetimeFigureOut">
              <a:rPr lang="is-IS" smtClean="0">
                <a:solidFill>
                  <a:srgbClr val="56565B">
                    <a:tint val="75000"/>
                  </a:srgbClr>
                </a:solidFill>
              </a:rPr>
              <a:pPr/>
              <a:t>8.11.2016</a:t>
            </a:fld>
            <a:endParaRPr lang="is-IS">
              <a:solidFill>
                <a:srgbClr val="56565B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>
              <a:solidFill>
                <a:srgbClr val="56565B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296B1-5276-4046-9746-D264FA337DD9}" type="slidenum">
              <a:rPr lang="is-IS" smtClean="0">
                <a:solidFill>
                  <a:srgbClr val="56565B">
                    <a:tint val="75000"/>
                  </a:srgbClr>
                </a:solidFill>
              </a:rPr>
              <a:pPr/>
              <a:t>‹#›</a:t>
            </a:fld>
            <a:endParaRPr lang="is-IS">
              <a:solidFill>
                <a:srgbClr val="56565B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75571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is-I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is-I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4489" y="661761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875544-8037-47D0-9F4D-8B25CB056CF2}" type="datetimeFigureOut">
              <a:rPr lang="is-IS" smtClean="0">
                <a:solidFill>
                  <a:srgbClr val="56565B">
                    <a:tint val="75000"/>
                  </a:srgbClr>
                </a:solidFill>
              </a:rPr>
              <a:pPr/>
              <a:t>8.11.2016</a:t>
            </a:fld>
            <a:endParaRPr lang="is-IS" dirty="0">
              <a:solidFill>
                <a:srgbClr val="56565B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617617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s-IS">
              <a:solidFill>
                <a:srgbClr val="56565B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60879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1296B1-5276-4046-9746-D264FA337DD9}" type="slidenum">
              <a:rPr lang="is-IS" smtClean="0">
                <a:solidFill>
                  <a:srgbClr val="56565B">
                    <a:tint val="75000"/>
                  </a:srgbClr>
                </a:solidFill>
              </a:rPr>
              <a:pPr/>
              <a:t>‹#›</a:t>
            </a:fld>
            <a:endParaRPr lang="is-IS">
              <a:solidFill>
                <a:srgbClr val="56565B">
                  <a:tint val="75000"/>
                </a:srgb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35" y="1862"/>
            <a:ext cx="9151236" cy="6854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965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30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0000"/>
              <a:lumOff val="4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>
              <a:lumMod val="60000"/>
              <a:lumOff val="4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60000"/>
              <a:lumOff val="4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>
              <a:lumMod val="60000"/>
              <a:lumOff val="4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>
              <a:lumMod val="60000"/>
              <a:lumOff val="4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s-I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4.png"/><Relationship Id="rId4" Type="http://schemas.openxmlformats.org/officeDocument/2006/relationships/oleObject" Target="../embeddings/oleObject1.bin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gi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11" Type="http://schemas.openxmlformats.org/officeDocument/2006/relationships/image" Target="../media/image27.jpeg"/><Relationship Id="rId5" Type="http://schemas.openxmlformats.org/officeDocument/2006/relationships/image" Target="../media/image21.jpeg"/><Relationship Id="rId10" Type="http://schemas.openxmlformats.org/officeDocument/2006/relationships/image" Target="../media/image26.jpeg"/><Relationship Id="rId4" Type="http://schemas.openxmlformats.org/officeDocument/2006/relationships/image" Target="../media/image20.png"/><Relationship Id="rId9" Type="http://schemas.openxmlformats.org/officeDocument/2006/relationships/image" Target="../media/image25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http://www.healthsystem.virginia.edu/internet/hematology/HessImages/Plasma-cells-website.jpg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3518" y="377230"/>
            <a:ext cx="8676964" cy="2763738"/>
          </a:xfrm>
        </p:spPr>
        <p:txBody>
          <a:bodyPr>
            <a:normAutofit/>
          </a:bodyPr>
          <a:lstStyle/>
          <a:p>
            <a:r>
              <a:rPr lang="en-US" sz="4400" dirty="0" err="1" smtClean="0">
                <a:solidFill>
                  <a:schemeClr val="bg1"/>
                </a:solidFill>
              </a:rPr>
              <a:t>Blóðskimun</a:t>
            </a:r>
            <a:r>
              <a:rPr lang="en-US" sz="4400" dirty="0" smtClean="0">
                <a:solidFill>
                  <a:schemeClr val="bg1"/>
                </a:solidFill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</a:rPr>
              <a:t>til</a:t>
            </a:r>
            <a:r>
              <a:rPr lang="en-US" sz="4400" dirty="0" smtClean="0">
                <a:solidFill>
                  <a:schemeClr val="bg1"/>
                </a:solidFill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</a:rPr>
              <a:t>bjargar</a:t>
            </a:r>
            <a:r>
              <a:rPr lang="en-US" sz="4400" dirty="0" smtClean="0">
                <a:solidFill>
                  <a:schemeClr val="bg1"/>
                </a:solidFill>
              </a:rPr>
              <a:t/>
            </a:r>
            <a:br>
              <a:rPr lang="en-US" sz="4400" dirty="0" smtClean="0">
                <a:solidFill>
                  <a:schemeClr val="bg1"/>
                </a:solidFill>
              </a:rPr>
            </a:br>
            <a:r>
              <a:rPr lang="en-US" sz="4400" dirty="0" err="1" smtClean="0"/>
              <a:t>Þjóðarátak</a:t>
            </a:r>
            <a:r>
              <a:rPr lang="en-US" sz="4400" dirty="0" smtClean="0"/>
              <a:t> </a:t>
            </a:r>
            <a:r>
              <a:rPr lang="en-US" sz="4400" dirty="0" err="1" smtClean="0"/>
              <a:t>gegn</a:t>
            </a:r>
            <a:r>
              <a:rPr lang="en-US" sz="4400" dirty="0" smtClean="0"/>
              <a:t> </a:t>
            </a:r>
            <a:r>
              <a:rPr lang="en-US" sz="4400" dirty="0" err="1" smtClean="0"/>
              <a:t>mergæxlum</a:t>
            </a:r>
            <a:endParaRPr lang="is-IS" sz="4400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7544" y="4340696"/>
            <a:ext cx="8208912" cy="1752600"/>
          </a:xfrm>
        </p:spPr>
        <p:txBody>
          <a:bodyPr>
            <a:normAutofit lnSpcReduction="10000"/>
          </a:bodyPr>
          <a:lstStyle/>
          <a:p>
            <a:pPr lvl="0">
              <a:spcBef>
                <a:spcPct val="0"/>
              </a:spcBef>
            </a:pPr>
            <a:r>
              <a:rPr lang="is-IS" altLang="is-IS" dirty="0">
                <a:solidFill>
                  <a:schemeClr val="bg1"/>
                </a:solidFill>
                <a:latin typeface="Arial" charset="0"/>
              </a:rPr>
              <a:t>Sigurður Yngvi Kristinsson, MD, PhD</a:t>
            </a:r>
          </a:p>
          <a:p>
            <a:pPr lvl="0">
              <a:spcBef>
                <a:spcPct val="0"/>
              </a:spcBef>
            </a:pPr>
            <a:r>
              <a:rPr lang="is-IS" altLang="is-IS" dirty="0" err="1" smtClean="0">
                <a:solidFill>
                  <a:schemeClr val="bg1"/>
                </a:solidFill>
                <a:latin typeface="Arial" charset="0"/>
              </a:rPr>
              <a:t>Sérfræðilæknir</a:t>
            </a:r>
            <a:r>
              <a:rPr lang="is-IS" altLang="is-IS" dirty="0" smtClean="0">
                <a:solidFill>
                  <a:schemeClr val="bg1"/>
                </a:solidFill>
                <a:latin typeface="Arial" charset="0"/>
              </a:rPr>
              <a:t> við Landspítala</a:t>
            </a:r>
          </a:p>
          <a:p>
            <a:pPr lvl="0">
              <a:spcBef>
                <a:spcPct val="0"/>
              </a:spcBef>
            </a:pPr>
            <a:r>
              <a:rPr lang="is-IS" altLang="is-IS" dirty="0" smtClean="0">
                <a:solidFill>
                  <a:schemeClr val="bg1"/>
                </a:solidFill>
                <a:latin typeface="Arial" charset="0"/>
              </a:rPr>
              <a:t>Prófessor við Háskóla Íslands</a:t>
            </a:r>
          </a:p>
          <a:p>
            <a:pPr lvl="0">
              <a:spcBef>
                <a:spcPct val="0"/>
              </a:spcBef>
            </a:pPr>
            <a:endParaRPr lang="is-IS" altLang="is-IS" dirty="0" smtClean="0">
              <a:solidFill>
                <a:schemeClr val="bg1"/>
              </a:solidFill>
              <a:latin typeface="Arial" charset="0"/>
            </a:endParaRPr>
          </a:p>
          <a:p>
            <a:pPr lvl="0">
              <a:spcBef>
                <a:spcPct val="0"/>
              </a:spcBef>
            </a:pPr>
            <a:r>
              <a:rPr lang="is-IS" altLang="is-IS" dirty="0" smtClean="0">
                <a:solidFill>
                  <a:schemeClr val="bg1"/>
                </a:solidFill>
                <a:latin typeface="Arial" charset="0"/>
              </a:rPr>
              <a:t>Netfang: </a:t>
            </a:r>
            <a:r>
              <a:rPr lang="is-IS" altLang="is-IS" dirty="0">
                <a:solidFill>
                  <a:schemeClr val="bg1"/>
                </a:solidFill>
                <a:latin typeface="Arial" charset="0"/>
              </a:rPr>
              <a:t>sigyngvi@hi.is</a:t>
            </a:r>
          </a:p>
          <a:p>
            <a:pPr lvl="0">
              <a:spcBef>
                <a:spcPct val="0"/>
              </a:spcBef>
            </a:pPr>
            <a:r>
              <a:rPr lang="is-IS" altLang="is-IS" dirty="0">
                <a:solidFill>
                  <a:schemeClr val="bg1"/>
                </a:solidFill>
                <a:latin typeface="Arial" charset="0"/>
              </a:rPr>
              <a:t>Twitter: @sykristinsson</a:t>
            </a:r>
          </a:p>
          <a:p>
            <a:endParaRPr lang="is-I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4650" y="3467472"/>
            <a:ext cx="774700" cy="609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" y="2420888"/>
            <a:ext cx="7559040" cy="1078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598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6856" y="2069976"/>
            <a:ext cx="8229600" cy="1143000"/>
          </a:xfrm>
        </p:spPr>
        <p:txBody>
          <a:bodyPr/>
          <a:lstStyle/>
          <a:p>
            <a:r>
              <a:rPr lang="is-IS" dirty="0" err="1" smtClean="0"/>
              <a:t>Ætti</a:t>
            </a:r>
            <a:r>
              <a:rPr lang="is-IS" dirty="0" smtClean="0"/>
              <a:t> að hefja skipulega </a:t>
            </a:r>
            <a:r>
              <a:rPr lang="is-IS" dirty="0" err="1" smtClean="0"/>
              <a:t>skimun</a:t>
            </a:r>
            <a:r>
              <a:rPr lang="is-IS" dirty="0" smtClean="0"/>
              <a:t> fyrir forstigi mergæxlis?</a:t>
            </a:r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4239954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1143000"/>
          </a:xfrm>
        </p:spPr>
        <p:txBody>
          <a:bodyPr>
            <a:normAutofit/>
          </a:bodyPr>
          <a:lstStyle/>
          <a:p>
            <a:r>
              <a:rPr lang="is-IS" sz="3600" dirty="0" smtClean="0"/>
              <a:t>Kostir skimunar</a:t>
            </a:r>
            <a:endParaRPr lang="is-I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204864"/>
            <a:ext cx="8229600" cy="4525963"/>
          </a:xfrm>
        </p:spPr>
        <p:txBody>
          <a:bodyPr>
            <a:normAutofit/>
          </a:bodyPr>
          <a:lstStyle/>
          <a:p>
            <a:r>
              <a:rPr lang="is-IS" sz="2800" dirty="0" smtClean="0">
                <a:solidFill>
                  <a:schemeClr val="tx1"/>
                </a:solidFill>
              </a:rPr>
              <a:t>Greinir mergæxli á frumstigi</a:t>
            </a:r>
          </a:p>
          <a:p>
            <a:r>
              <a:rPr lang="is-IS" sz="2800" dirty="0" smtClean="0">
                <a:solidFill>
                  <a:schemeClr val="tx1"/>
                </a:solidFill>
              </a:rPr>
              <a:t>Hægt að gefa betri meðferð áður en fylgikvillar komnir í ljós</a:t>
            </a:r>
          </a:p>
          <a:p>
            <a:r>
              <a:rPr lang="is-IS" sz="2800" dirty="0" smtClean="0">
                <a:solidFill>
                  <a:schemeClr val="tx1"/>
                </a:solidFill>
              </a:rPr>
              <a:t>Fyrirbyggja frekar en að meðhöndla</a:t>
            </a:r>
          </a:p>
          <a:p>
            <a:r>
              <a:rPr lang="is-IS" sz="2800" dirty="0" smtClean="0">
                <a:solidFill>
                  <a:schemeClr val="tx1"/>
                </a:solidFill>
              </a:rPr>
              <a:t>Lengir líf?</a:t>
            </a:r>
          </a:p>
        </p:txBody>
      </p:sp>
      <p:cxnSp>
        <p:nvCxnSpPr>
          <p:cNvPr id="4" name="Straight Connector 3"/>
          <p:cNvCxnSpPr>
            <a:cxnSpLocks noChangeShapeType="1"/>
          </p:cNvCxnSpPr>
          <p:nvPr/>
        </p:nvCxnSpPr>
        <p:spPr bwMode="auto">
          <a:xfrm>
            <a:off x="2051720" y="1268760"/>
            <a:ext cx="4968552" cy="0"/>
          </a:xfrm>
          <a:prstGeom prst="line">
            <a:avLst/>
          </a:prstGeom>
          <a:noFill/>
          <a:ln w="38100" algn="ctr">
            <a:solidFill>
              <a:schemeClr val="bg2">
                <a:lumMod val="7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554977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1143000"/>
          </a:xfrm>
        </p:spPr>
        <p:txBody>
          <a:bodyPr>
            <a:normAutofit/>
          </a:bodyPr>
          <a:lstStyle/>
          <a:p>
            <a:r>
              <a:rPr lang="is-IS" sz="3600" dirty="0" smtClean="0"/>
              <a:t>Gallar skimunar</a:t>
            </a:r>
            <a:endParaRPr lang="is-I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s-IS" sz="2800" dirty="0" err="1" smtClean="0">
                <a:solidFill>
                  <a:schemeClr val="tx1"/>
                </a:solidFill>
              </a:rPr>
              <a:t>Dýrt</a:t>
            </a:r>
            <a:endParaRPr lang="is-IS" sz="2800" dirty="0" smtClean="0">
              <a:solidFill>
                <a:schemeClr val="tx1"/>
              </a:solidFill>
            </a:endParaRPr>
          </a:p>
          <a:p>
            <a:r>
              <a:rPr lang="is-IS" sz="2800" dirty="0" smtClean="0">
                <a:solidFill>
                  <a:schemeClr val="tx1"/>
                </a:solidFill>
              </a:rPr>
              <a:t>Andleg vanlíðan</a:t>
            </a:r>
          </a:p>
          <a:p>
            <a:r>
              <a:rPr lang="is-IS" sz="2800" dirty="0" err="1" smtClean="0">
                <a:solidFill>
                  <a:schemeClr val="tx1"/>
                </a:solidFill>
              </a:rPr>
              <a:t>Lág</a:t>
            </a:r>
            <a:r>
              <a:rPr lang="is-IS" sz="2800" dirty="0" smtClean="0">
                <a:solidFill>
                  <a:schemeClr val="tx1"/>
                </a:solidFill>
              </a:rPr>
              <a:t> áhætta á breytingu forstigs yfir í mergæxli</a:t>
            </a:r>
          </a:p>
          <a:p>
            <a:r>
              <a:rPr lang="is-IS" sz="2800" dirty="0" smtClean="0">
                <a:solidFill>
                  <a:schemeClr val="tx1"/>
                </a:solidFill>
              </a:rPr>
              <a:t>Óþarfa rannsóknir </a:t>
            </a:r>
          </a:p>
          <a:p>
            <a:pPr lvl="1"/>
            <a:r>
              <a:rPr lang="is-IS" sz="2800" dirty="0" smtClean="0">
                <a:solidFill>
                  <a:schemeClr val="tx1"/>
                </a:solidFill>
              </a:rPr>
              <a:t>Beinmergssýni</a:t>
            </a:r>
          </a:p>
          <a:p>
            <a:pPr lvl="1"/>
            <a:r>
              <a:rPr lang="is-IS" sz="2800" dirty="0" smtClean="0">
                <a:solidFill>
                  <a:schemeClr val="tx1"/>
                </a:solidFill>
              </a:rPr>
              <a:t>Röntgen og fleira</a:t>
            </a:r>
          </a:p>
        </p:txBody>
      </p:sp>
      <p:cxnSp>
        <p:nvCxnSpPr>
          <p:cNvPr id="4" name="Straight Connector 3"/>
          <p:cNvCxnSpPr>
            <a:cxnSpLocks noChangeShapeType="1"/>
          </p:cNvCxnSpPr>
          <p:nvPr/>
        </p:nvCxnSpPr>
        <p:spPr bwMode="auto">
          <a:xfrm>
            <a:off x="2051720" y="1268760"/>
            <a:ext cx="4968552" cy="0"/>
          </a:xfrm>
          <a:prstGeom prst="line">
            <a:avLst/>
          </a:prstGeom>
          <a:noFill/>
          <a:ln w="38100" algn="ctr">
            <a:solidFill>
              <a:schemeClr val="bg2">
                <a:lumMod val="7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2283234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 txBox="1">
            <a:spLocks noGrp="1"/>
          </p:cNvSpPr>
          <p:nvPr>
            <p:ph idx="1"/>
          </p:nvPr>
        </p:nvSpPr>
        <p:spPr>
          <a:xfrm>
            <a:off x="457201" y="1700808"/>
            <a:ext cx="8291264" cy="33424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sz="2400" dirty="0" smtClean="0">
                <a:solidFill>
                  <a:schemeClr val="tx1"/>
                </a:solidFill>
              </a:rPr>
              <a:t>Rannsaka mögulegan ávinninga af </a:t>
            </a:r>
            <a:r>
              <a:rPr lang="is-IS" sz="2400" dirty="0" err="1" smtClean="0">
                <a:solidFill>
                  <a:schemeClr val="tx1"/>
                </a:solidFill>
              </a:rPr>
              <a:t>skimun</a:t>
            </a:r>
            <a:r>
              <a:rPr lang="is-IS" sz="2400" dirty="0" smtClean="0">
                <a:solidFill>
                  <a:schemeClr val="tx1"/>
                </a:solidFill>
              </a:rPr>
              <a:t> fyrir forstigi mergæxlis</a:t>
            </a:r>
          </a:p>
          <a:p>
            <a:r>
              <a:rPr lang="is-IS" sz="2400" dirty="0" smtClean="0">
                <a:solidFill>
                  <a:schemeClr val="tx1"/>
                </a:solidFill>
              </a:rPr>
              <a:t>Rannsaka bestu </a:t>
            </a:r>
            <a:r>
              <a:rPr lang="is-IS" sz="2400" dirty="0">
                <a:solidFill>
                  <a:schemeClr val="tx1"/>
                </a:solidFill>
              </a:rPr>
              <a:t> </a:t>
            </a:r>
            <a:r>
              <a:rPr lang="is-IS" sz="2400" dirty="0" smtClean="0">
                <a:solidFill>
                  <a:schemeClr val="tx1"/>
                </a:solidFill>
              </a:rPr>
              <a:t>mögulegu </a:t>
            </a:r>
            <a:r>
              <a:rPr lang="is-IS" sz="2400" dirty="0">
                <a:solidFill>
                  <a:schemeClr val="tx1"/>
                </a:solidFill>
              </a:rPr>
              <a:t>greiningarferli og eftirfylgni einstaklinga með </a:t>
            </a:r>
            <a:r>
              <a:rPr lang="is-IS" sz="2400" dirty="0" smtClean="0">
                <a:solidFill>
                  <a:schemeClr val="tx1"/>
                </a:solidFill>
              </a:rPr>
              <a:t>forstigið</a:t>
            </a:r>
          </a:p>
          <a:p>
            <a:r>
              <a:rPr lang="is-IS" sz="2400" dirty="0" smtClean="0">
                <a:solidFill>
                  <a:schemeClr val="tx1"/>
                </a:solidFill>
              </a:rPr>
              <a:t>Rannsaka lífsgæði einstaklinga í </a:t>
            </a:r>
            <a:r>
              <a:rPr lang="is-IS" sz="2400" dirty="0" err="1" smtClean="0">
                <a:solidFill>
                  <a:schemeClr val="tx1"/>
                </a:solidFill>
              </a:rPr>
              <a:t>skimunarrannsóknum</a:t>
            </a:r>
            <a:r>
              <a:rPr lang="is-IS" sz="2400" dirty="0" smtClean="0">
                <a:solidFill>
                  <a:schemeClr val="tx1"/>
                </a:solidFill>
              </a:rPr>
              <a:t> almennt</a:t>
            </a:r>
          </a:p>
          <a:p>
            <a:r>
              <a:rPr lang="is-IS" sz="2400" dirty="0" smtClean="0">
                <a:solidFill>
                  <a:schemeClr val="tx1"/>
                </a:solidFill>
              </a:rPr>
              <a:t>Kostnaður við skipulega leit forstiga án innköllunar þátttakenda</a:t>
            </a:r>
          </a:p>
          <a:p>
            <a:r>
              <a:rPr lang="is-IS" sz="2400" dirty="0" smtClean="0">
                <a:solidFill>
                  <a:schemeClr val="tx1"/>
                </a:solidFill>
              </a:rPr>
              <a:t>Áhrif af því að meðhöndla sjúkdóminn áður en einkenni koma fram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err="1" smtClean="0"/>
              <a:t>Markmið</a:t>
            </a:r>
            <a:r>
              <a:rPr lang="en-US" sz="2800" dirty="0" smtClean="0"/>
              <a:t> </a:t>
            </a:r>
            <a:r>
              <a:rPr lang="en-US" sz="2800" dirty="0" err="1" smtClean="0"/>
              <a:t>rannsóknarinnar</a:t>
            </a:r>
            <a:endParaRPr lang="en-US" sz="2800" dirty="0"/>
          </a:p>
        </p:txBody>
      </p:sp>
      <p:cxnSp>
        <p:nvCxnSpPr>
          <p:cNvPr id="5" name="Straight Connector 4"/>
          <p:cNvCxnSpPr>
            <a:cxnSpLocks noChangeShapeType="1"/>
          </p:cNvCxnSpPr>
          <p:nvPr/>
        </p:nvCxnSpPr>
        <p:spPr bwMode="auto">
          <a:xfrm>
            <a:off x="2051720" y="1268760"/>
            <a:ext cx="4968552" cy="0"/>
          </a:xfrm>
          <a:prstGeom prst="line">
            <a:avLst/>
          </a:prstGeom>
          <a:noFill/>
          <a:ln w="38100" algn="ctr">
            <a:solidFill>
              <a:schemeClr val="bg2">
                <a:lumMod val="7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3019877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Hverjum er boðin þátttaka?</a:t>
            </a:r>
            <a:endParaRPr lang="is-I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s-IS" dirty="0"/>
              <a:t>Öllum einstaklingum búsettum á Íslandi, fæddum 1975 og fyrr, er boðin </a:t>
            </a:r>
            <a:r>
              <a:rPr lang="is-IS" dirty="0" smtClean="0"/>
              <a:t>þátttaka</a:t>
            </a:r>
          </a:p>
          <a:p>
            <a:endParaRPr lang="is-IS" dirty="0" smtClean="0"/>
          </a:p>
          <a:p>
            <a:r>
              <a:rPr lang="is-IS" dirty="0" smtClean="0"/>
              <a:t>Fá sendan upplýsingabækling heim:</a:t>
            </a:r>
            <a:endParaRPr lang="is-IS" dirty="0"/>
          </a:p>
        </p:txBody>
      </p:sp>
      <p:cxnSp>
        <p:nvCxnSpPr>
          <p:cNvPr id="4" name="Straight Connector 3"/>
          <p:cNvCxnSpPr>
            <a:cxnSpLocks noChangeShapeType="1"/>
          </p:cNvCxnSpPr>
          <p:nvPr/>
        </p:nvCxnSpPr>
        <p:spPr bwMode="auto">
          <a:xfrm>
            <a:off x="2051720" y="1268760"/>
            <a:ext cx="4968552" cy="0"/>
          </a:xfrm>
          <a:prstGeom prst="line">
            <a:avLst/>
          </a:prstGeom>
          <a:noFill/>
          <a:ln w="38100" algn="ctr">
            <a:solidFill>
              <a:schemeClr val="bg2">
                <a:lumMod val="7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3161117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0688"/>
            <a:ext cx="9471324" cy="5976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692696"/>
            <a:ext cx="4025369" cy="5431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4102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9075"/>
            <a:ext cx="8963684" cy="6090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292080" y="3892406"/>
            <a:ext cx="14830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1605735629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5292080" y="4829090"/>
            <a:ext cx="13275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/>
              <a:t>l</a:t>
            </a:r>
            <a:r>
              <a:rPr lang="en-US" sz="2000" dirty="0" err="1" smtClean="0"/>
              <a:t>opi.sokkur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118882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Hverjum er boðin þátttaka?</a:t>
            </a:r>
            <a:endParaRPr lang="is-I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s-IS" dirty="0">
                <a:solidFill>
                  <a:schemeClr val="accent6"/>
                </a:solidFill>
              </a:rPr>
              <a:t>Öllum einstaklingum búsettum á Íslandi, fæddum 1975 og fyrr, er boðin </a:t>
            </a:r>
            <a:r>
              <a:rPr lang="is-IS" dirty="0" smtClean="0">
                <a:solidFill>
                  <a:schemeClr val="accent6"/>
                </a:solidFill>
              </a:rPr>
              <a:t>þátttaka</a:t>
            </a:r>
          </a:p>
          <a:p>
            <a:endParaRPr lang="is-IS" dirty="0" smtClean="0">
              <a:solidFill>
                <a:schemeClr val="accent6"/>
              </a:solidFill>
            </a:endParaRPr>
          </a:p>
          <a:p>
            <a:r>
              <a:rPr lang="is-IS" dirty="0" smtClean="0">
                <a:solidFill>
                  <a:schemeClr val="accent6"/>
                </a:solidFill>
              </a:rPr>
              <a:t>Fá sendan upplýsingabækling heim</a:t>
            </a:r>
          </a:p>
          <a:p>
            <a:endParaRPr lang="is-IS" dirty="0" smtClean="0"/>
          </a:p>
          <a:p>
            <a:r>
              <a:rPr lang="is-IS" dirty="0" smtClean="0"/>
              <a:t>Einfalt að taka þátt:</a:t>
            </a:r>
          </a:p>
          <a:p>
            <a:endParaRPr lang="is-IS" dirty="0"/>
          </a:p>
          <a:p>
            <a:pPr marL="0" indent="0">
              <a:buNone/>
            </a:pPr>
            <a:r>
              <a:rPr lang="is-IS" dirty="0" smtClean="0"/>
              <a:t>		</a:t>
            </a:r>
            <a:r>
              <a:rPr lang="is-IS" sz="4000" dirty="0" err="1"/>
              <a:t>b</a:t>
            </a:r>
            <a:r>
              <a:rPr lang="is-IS" sz="4000" dirty="0" err="1" smtClean="0"/>
              <a:t>lodskimun.is</a:t>
            </a:r>
            <a:endParaRPr lang="is-IS" sz="4000" dirty="0"/>
          </a:p>
        </p:txBody>
      </p:sp>
      <p:cxnSp>
        <p:nvCxnSpPr>
          <p:cNvPr id="4" name="Straight Connector 3"/>
          <p:cNvCxnSpPr>
            <a:cxnSpLocks noChangeShapeType="1"/>
          </p:cNvCxnSpPr>
          <p:nvPr/>
        </p:nvCxnSpPr>
        <p:spPr bwMode="auto">
          <a:xfrm>
            <a:off x="2051720" y="1268760"/>
            <a:ext cx="4968552" cy="0"/>
          </a:xfrm>
          <a:prstGeom prst="line">
            <a:avLst/>
          </a:prstGeom>
          <a:noFill/>
          <a:ln w="38100" algn="ctr">
            <a:solidFill>
              <a:schemeClr val="bg2">
                <a:lumMod val="7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656533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404664"/>
            <a:ext cx="8229600" cy="854968"/>
          </a:xfrm>
        </p:spPr>
        <p:txBody>
          <a:bodyPr>
            <a:normAutofit/>
          </a:bodyPr>
          <a:lstStyle/>
          <a:p>
            <a:r>
              <a:rPr lang="en-US" sz="2800" dirty="0"/>
              <a:t>b</a:t>
            </a:r>
            <a:r>
              <a:rPr lang="en-US" sz="2800" dirty="0" smtClean="0"/>
              <a:t>lóðskimun.is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126" y="1080120"/>
            <a:ext cx="9656280" cy="5733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>
            <a:cxnSpLocks noChangeShapeType="1"/>
          </p:cNvCxnSpPr>
          <p:nvPr/>
        </p:nvCxnSpPr>
        <p:spPr bwMode="auto">
          <a:xfrm>
            <a:off x="2051720" y="1052736"/>
            <a:ext cx="4968552" cy="0"/>
          </a:xfrm>
          <a:prstGeom prst="line">
            <a:avLst/>
          </a:prstGeom>
          <a:noFill/>
          <a:ln w="38100" algn="ctr">
            <a:solidFill>
              <a:schemeClr val="bg2">
                <a:lumMod val="7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1446447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Hverjum er boðin þátttaka?</a:t>
            </a:r>
            <a:endParaRPr lang="is-I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s-IS" dirty="0">
                <a:solidFill>
                  <a:schemeClr val="accent6"/>
                </a:solidFill>
              </a:rPr>
              <a:t>Öllum einstaklingum búsettum á Íslandi, fæddum 1975 og fyrr, er boðin </a:t>
            </a:r>
            <a:r>
              <a:rPr lang="is-IS" dirty="0" smtClean="0">
                <a:solidFill>
                  <a:schemeClr val="accent6"/>
                </a:solidFill>
              </a:rPr>
              <a:t>þátttaka</a:t>
            </a:r>
            <a:endParaRPr lang="is-IS" dirty="0">
              <a:solidFill>
                <a:schemeClr val="accent6"/>
              </a:solidFill>
            </a:endParaRPr>
          </a:p>
          <a:p>
            <a:endParaRPr lang="is-IS" dirty="0">
              <a:solidFill>
                <a:schemeClr val="accent6"/>
              </a:solidFill>
            </a:endParaRPr>
          </a:p>
          <a:p>
            <a:r>
              <a:rPr lang="is-IS" dirty="0">
                <a:solidFill>
                  <a:schemeClr val="accent6"/>
                </a:solidFill>
              </a:rPr>
              <a:t>Fá sendan upplýsingabækling </a:t>
            </a:r>
            <a:r>
              <a:rPr lang="is-IS" dirty="0" smtClean="0">
                <a:solidFill>
                  <a:schemeClr val="accent6"/>
                </a:solidFill>
              </a:rPr>
              <a:t>heim</a:t>
            </a:r>
            <a:endParaRPr lang="is-IS" dirty="0">
              <a:solidFill>
                <a:schemeClr val="accent6"/>
              </a:solidFill>
            </a:endParaRPr>
          </a:p>
          <a:p>
            <a:endParaRPr lang="is-IS" dirty="0">
              <a:solidFill>
                <a:schemeClr val="accent6"/>
              </a:solidFill>
            </a:endParaRPr>
          </a:p>
          <a:p>
            <a:r>
              <a:rPr lang="is-IS" dirty="0">
                <a:solidFill>
                  <a:schemeClr val="accent6"/>
                </a:solidFill>
              </a:rPr>
              <a:t>Einfalt að taka </a:t>
            </a:r>
            <a:r>
              <a:rPr lang="is-IS" dirty="0" smtClean="0">
                <a:solidFill>
                  <a:schemeClr val="accent6"/>
                </a:solidFill>
              </a:rPr>
              <a:t>þátt</a:t>
            </a:r>
            <a:endParaRPr lang="is-IS" dirty="0">
              <a:solidFill>
                <a:schemeClr val="accent6"/>
              </a:solidFill>
            </a:endParaRPr>
          </a:p>
          <a:p>
            <a:endParaRPr lang="is-IS" dirty="0" smtClean="0">
              <a:solidFill>
                <a:schemeClr val="tx1"/>
              </a:solidFill>
            </a:endParaRPr>
          </a:p>
          <a:p>
            <a:r>
              <a:rPr lang="is-IS" dirty="0" smtClean="0">
                <a:solidFill>
                  <a:schemeClr val="tx1"/>
                </a:solidFill>
              </a:rPr>
              <a:t>Hvað gerist svo?</a:t>
            </a:r>
            <a:endParaRPr lang="is-IS" dirty="0">
              <a:solidFill>
                <a:schemeClr val="tx1"/>
              </a:solidFill>
            </a:endParaRPr>
          </a:p>
        </p:txBody>
      </p:sp>
      <p:cxnSp>
        <p:nvCxnSpPr>
          <p:cNvPr id="4" name="Straight Connector 3"/>
          <p:cNvCxnSpPr>
            <a:cxnSpLocks noChangeShapeType="1"/>
          </p:cNvCxnSpPr>
          <p:nvPr/>
        </p:nvCxnSpPr>
        <p:spPr bwMode="auto">
          <a:xfrm>
            <a:off x="2051720" y="1268760"/>
            <a:ext cx="4968552" cy="0"/>
          </a:xfrm>
          <a:prstGeom prst="line">
            <a:avLst/>
          </a:prstGeom>
          <a:noFill/>
          <a:ln w="38100" algn="ctr">
            <a:solidFill>
              <a:schemeClr val="bg2">
                <a:lumMod val="7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4020726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2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745551"/>
            <a:ext cx="7848872" cy="1143000"/>
          </a:xfrm>
          <a:noFill/>
        </p:spPr>
        <p:txBody>
          <a:bodyPr>
            <a:normAutofit fontScale="90000"/>
          </a:bodyPr>
          <a:lstStyle/>
          <a:p>
            <a:pPr eaLnBrk="1" hangingPunct="1"/>
            <a:r>
              <a:rPr lang="is-IS" altLang="is-IS" sz="4800" b="1" dirty="0" err="1" smtClean="0"/>
              <a:t>iStopMM</a:t>
            </a:r>
            <a:r>
              <a:rPr lang="is-IS" altLang="is-IS" dirty="0" smtClean="0"/>
              <a:t/>
            </a:r>
            <a:br>
              <a:rPr lang="is-IS" altLang="is-IS" dirty="0" smtClean="0"/>
            </a:br>
            <a:r>
              <a:rPr lang="is-IS" altLang="is-IS" dirty="0" err="1" smtClean="0">
                <a:solidFill>
                  <a:schemeClr val="tx1"/>
                </a:solidFill>
              </a:rPr>
              <a:t>Iceland</a:t>
            </a:r>
            <a:r>
              <a:rPr lang="is-IS" altLang="is-IS" dirty="0" smtClean="0">
                <a:solidFill>
                  <a:schemeClr val="tx1"/>
                </a:solidFill>
              </a:rPr>
              <a:t> </a:t>
            </a:r>
            <a:r>
              <a:rPr lang="is-IS" altLang="is-IS" dirty="0" err="1" smtClean="0">
                <a:solidFill>
                  <a:schemeClr val="tx1"/>
                </a:solidFill>
              </a:rPr>
              <a:t>Screens</a:t>
            </a:r>
            <a:r>
              <a:rPr lang="is-IS" altLang="is-IS" dirty="0" smtClean="0">
                <a:solidFill>
                  <a:schemeClr val="tx1"/>
                </a:solidFill>
              </a:rPr>
              <a:t>, </a:t>
            </a:r>
            <a:r>
              <a:rPr lang="is-IS" altLang="is-IS" dirty="0" err="1" smtClean="0">
                <a:solidFill>
                  <a:schemeClr val="tx1"/>
                </a:solidFill>
              </a:rPr>
              <a:t>Treats</a:t>
            </a:r>
            <a:r>
              <a:rPr lang="is-IS" altLang="is-IS" dirty="0" smtClean="0">
                <a:solidFill>
                  <a:schemeClr val="tx1"/>
                </a:solidFill>
              </a:rPr>
              <a:t> or </a:t>
            </a:r>
            <a:r>
              <a:rPr lang="is-IS" altLang="is-IS" dirty="0" err="1" smtClean="0">
                <a:solidFill>
                  <a:schemeClr val="tx1"/>
                </a:solidFill>
              </a:rPr>
              <a:t>Prevents</a:t>
            </a:r>
            <a:r>
              <a:rPr lang="is-IS" altLang="is-IS" dirty="0" smtClean="0">
                <a:solidFill>
                  <a:schemeClr val="tx1"/>
                </a:solidFill>
              </a:rPr>
              <a:t> </a:t>
            </a:r>
            <a:r>
              <a:rPr lang="is-IS" altLang="is-IS" dirty="0" err="1">
                <a:solidFill>
                  <a:schemeClr val="tx1"/>
                </a:solidFill>
              </a:rPr>
              <a:t>M</a:t>
            </a:r>
            <a:r>
              <a:rPr lang="is-IS" altLang="is-IS" dirty="0" err="1" smtClean="0">
                <a:solidFill>
                  <a:schemeClr val="tx1"/>
                </a:solidFill>
              </a:rPr>
              <a:t>ultiple</a:t>
            </a:r>
            <a:r>
              <a:rPr lang="is-IS" altLang="is-IS" dirty="0" smtClean="0">
                <a:solidFill>
                  <a:schemeClr val="tx1"/>
                </a:solidFill>
              </a:rPr>
              <a:t> </a:t>
            </a:r>
            <a:r>
              <a:rPr lang="is-IS" altLang="is-IS" dirty="0">
                <a:solidFill>
                  <a:schemeClr val="tx1"/>
                </a:solidFill>
              </a:rPr>
              <a:t>M</a:t>
            </a:r>
            <a:r>
              <a:rPr lang="is-IS" altLang="is-IS" dirty="0" smtClean="0">
                <a:solidFill>
                  <a:schemeClr val="tx1"/>
                </a:solidFill>
              </a:rPr>
              <a:t>yeloma</a:t>
            </a:r>
            <a:endParaRPr lang="en-US" altLang="is-IS" dirty="0" smtClean="0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1916832"/>
            <a:ext cx="5472608" cy="4104456"/>
          </a:xfrm>
          <a:prstGeom prst="rect">
            <a:avLst/>
          </a:prstGeom>
          <a:effectLst>
            <a:glow>
              <a:schemeClr val="accent1">
                <a:alpha val="40000"/>
              </a:schemeClr>
            </a:glow>
            <a:outerShdw blurRad="50800" dist="241300" dir="180000" sx="96000" sy="96000" algn="ctr" rotWithShape="0">
              <a:srgbClr val="000000">
                <a:alpha val="0"/>
              </a:srgbClr>
            </a:outerShdw>
            <a:reflection endPos="0" dist="50800" dir="5400000" sy="-100000" algn="bl" rotWithShape="0"/>
          </a:effectLst>
        </p:spPr>
      </p:pic>
      <p:cxnSp>
        <p:nvCxnSpPr>
          <p:cNvPr id="7" name="Straight Connector 6"/>
          <p:cNvCxnSpPr>
            <a:cxnSpLocks noChangeShapeType="1"/>
          </p:cNvCxnSpPr>
          <p:nvPr/>
        </p:nvCxnSpPr>
        <p:spPr bwMode="auto">
          <a:xfrm>
            <a:off x="1475656" y="1888551"/>
            <a:ext cx="6192688" cy="0"/>
          </a:xfrm>
          <a:prstGeom prst="line">
            <a:avLst/>
          </a:prstGeom>
          <a:noFill/>
          <a:ln w="38100" algn="ctr">
            <a:solidFill>
              <a:schemeClr val="bg2">
                <a:lumMod val="7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2191106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269" y="548680"/>
            <a:ext cx="8229600" cy="854968"/>
          </a:xfrm>
        </p:spPr>
        <p:txBody>
          <a:bodyPr>
            <a:normAutofit fontScale="90000"/>
          </a:bodyPr>
          <a:lstStyle/>
          <a:p>
            <a:r>
              <a:rPr lang="is-IS" sz="3600" dirty="0" smtClean="0"/>
              <a:t>Það þarf ekki að fara sérstaklega í blóðprufu</a:t>
            </a:r>
            <a:endParaRPr lang="is-I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is-IS" sz="2400" dirty="0">
              <a:solidFill>
                <a:schemeClr val="tx1"/>
              </a:solidFill>
            </a:endParaRPr>
          </a:p>
        </p:txBody>
      </p:sp>
      <p:cxnSp>
        <p:nvCxnSpPr>
          <p:cNvPr id="4" name="Straight Connector 3"/>
          <p:cNvCxnSpPr>
            <a:cxnSpLocks noChangeShapeType="1"/>
          </p:cNvCxnSpPr>
          <p:nvPr/>
        </p:nvCxnSpPr>
        <p:spPr bwMode="auto">
          <a:xfrm>
            <a:off x="2051720" y="1268760"/>
            <a:ext cx="4968552" cy="0"/>
          </a:xfrm>
          <a:prstGeom prst="line">
            <a:avLst/>
          </a:prstGeom>
          <a:noFill/>
          <a:ln w="38100" algn="ctr">
            <a:solidFill>
              <a:schemeClr val="bg2">
                <a:lumMod val="7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1641450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269" y="548680"/>
            <a:ext cx="8229600" cy="854968"/>
          </a:xfrm>
        </p:spPr>
        <p:txBody>
          <a:bodyPr>
            <a:normAutofit fontScale="90000"/>
          </a:bodyPr>
          <a:lstStyle/>
          <a:p>
            <a:r>
              <a:rPr lang="is-IS" sz="3600" dirty="0" smtClean="0"/>
              <a:t>Það þarf ekki að fara sérstaklega í blóðprufu</a:t>
            </a:r>
            <a:endParaRPr lang="is-I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err="1" smtClean="0">
                <a:solidFill>
                  <a:schemeClr val="tx1"/>
                </a:solidFill>
              </a:rPr>
              <a:t>Næst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þegar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þátttakandi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fer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blóðrannsókn</a:t>
            </a:r>
            <a:r>
              <a:rPr lang="en-US" sz="2400" dirty="0" smtClean="0">
                <a:solidFill>
                  <a:schemeClr val="tx1"/>
                </a:solidFill>
              </a:rPr>
              <a:t> (</a:t>
            </a:r>
            <a:r>
              <a:rPr lang="en-US" sz="2400" dirty="0" err="1">
                <a:solidFill>
                  <a:schemeClr val="tx1"/>
                </a:solidFill>
              </a:rPr>
              <a:t>af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hvaða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ástæðu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sem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er</a:t>
            </a:r>
            <a:r>
              <a:rPr lang="en-US" sz="2400" dirty="0">
                <a:solidFill>
                  <a:schemeClr val="tx1"/>
                </a:solidFill>
              </a:rPr>
              <a:t>) </a:t>
            </a:r>
            <a:r>
              <a:rPr lang="en-US" sz="2400" dirty="0" err="1">
                <a:solidFill>
                  <a:schemeClr val="tx1"/>
                </a:solidFill>
              </a:rPr>
              <a:t>munum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við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fá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hluta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af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sýninu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til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greiningar</a:t>
            </a:r>
            <a:r>
              <a:rPr lang="en-US" sz="2400" dirty="0" smtClean="0">
                <a:solidFill>
                  <a:schemeClr val="tx1"/>
                </a:solidFill>
              </a:rPr>
              <a:t> á </a:t>
            </a:r>
            <a:r>
              <a:rPr lang="en-US" sz="2400" dirty="0" err="1" smtClean="0">
                <a:solidFill>
                  <a:schemeClr val="tx1"/>
                </a:solidFill>
              </a:rPr>
              <a:t>forstigi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mergæxlis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sem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ella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yrði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hent</a:t>
            </a:r>
            <a:endParaRPr lang="en-US" sz="2400" dirty="0" smtClean="0">
              <a:solidFill>
                <a:schemeClr val="tx1"/>
              </a:solidFill>
            </a:endParaRPr>
          </a:p>
          <a:p>
            <a:endParaRPr lang="en-US" sz="2400" dirty="0" smtClean="0">
              <a:solidFill>
                <a:schemeClr val="tx1"/>
              </a:solidFill>
            </a:endParaRPr>
          </a:p>
          <a:p>
            <a:endParaRPr lang="en-US" sz="2400" dirty="0">
              <a:solidFill>
                <a:schemeClr val="tx1"/>
              </a:solidFill>
            </a:endParaRPr>
          </a:p>
          <a:p>
            <a:r>
              <a:rPr lang="en-US" sz="2400" dirty="0" err="1" smtClean="0">
                <a:solidFill>
                  <a:schemeClr val="tx1"/>
                </a:solidFill>
              </a:rPr>
              <a:t>Þannig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þarf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ekki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að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fara</a:t>
            </a:r>
            <a:r>
              <a:rPr lang="en-US" sz="2400" dirty="0">
                <a:solidFill>
                  <a:schemeClr val="tx1"/>
                </a:solidFill>
              </a:rPr>
              <a:t> í </a:t>
            </a:r>
            <a:r>
              <a:rPr lang="en-US" sz="2400" dirty="0" err="1" smtClean="0">
                <a:solidFill>
                  <a:schemeClr val="tx1"/>
                </a:solidFill>
              </a:rPr>
              <a:t>sérstakar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blóðprufur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fyrir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þessa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rannsókn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eða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gera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frekari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ráðstafanir</a:t>
            </a:r>
            <a:endParaRPr lang="is-IS" sz="2400" dirty="0">
              <a:solidFill>
                <a:schemeClr val="tx1"/>
              </a:solidFill>
            </a:endParaRPr>
          </a:p>
        </p:txBody>
      </p:sp>
      <p:cxnSp>
        <p:nvCxnSpPr>
          <p:cNvPr id="4" name="Straight Connector 3"/>
          <p:cNvCxnSpPr>
            <a:cxnSpLocks noChangeShapeType="1"/>
          </p:cNvCxnSpPr>
          <p:nvPr/>
        </p:nvCxnSpPr>
        <p:spPr bwMode="auto">
          <a:xfrm>
            <a:off x="2051720" y="1268760"/>
            <a:ext cx="4968552" cy="0"/>
          </a:xfrm>
          <a:prstGeom prst="line">
            <a:avLst/>
          </a:prstGeom>
          <a:noFill/>
          <a:ln w="38100" algn="ctr">
            <a:solidFill>
              <a:schemeClr val="bg2">
                <a:lumMod val="7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1355796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94% þátttakenda þurfa ekki gera neitt frekar</a:t>
            </a:r>
            <a:endParaRPr lang="is-I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s-IS"/>
          </a:p>
        </p:txBody>
      </p:sp>
      <p:cxnSp>
        <p:nvCxnSpPr>
          <p:cNvPr id="4" name="Straight Connector 3"/>
          <p:cNvCxnSpPr>
            <a:cxnSpLocks noChangeShapeType="1"/>
          </p:cNvCxnSpPr>
          <p:nvPr/>
        </p:nvCxnSpPr>
        <p:spPr bwMode="auto">
          <a:xfrm>
            <a:off x="1835696" y="1530504"/>
            <a:ext cx="5616624" cy="0"/>
          </a:xfrm>
          <a:prstGeom prst="line">
            <a:avLst/>
          </a:prstGeom>
          <a:noFill/>
          <a:ln w="38100" algn="ctr">
            <a:solidFill>
              <a:schemeClr val="bg2">
                <a:lumMod val="7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3247857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2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745551"/>
            <a:ext cx="7848872" cy="1143000"/>
          </a:xfrm>
          <a:noFill/>
        </p:spPr>
        <p:txBody>
          <a:bodyPr>
            <a:normAutofit/>
          </a:bodyPr>
          <a:lstStyle/>
          <a:p>
            <a:pPr eaLnBrk="1" hangingPunct="1"/>
            <a:r>
              <a:rPr lang="is-IS" altLang="is-IS" sz="2800" dirty="0" smtClean="0"/>
              <a:t>Allar 35 rannsóknarstofur landsins taka þátt</a:t>
            </a:r>
            <a:endParaRPr lang="en-US" altLang="is-IS" sz="2800" dirty="0" smtClean="0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1916832"/>
            <a:ext cx="5472608" cy="4104456"/>
          </a:xfrm>
          <a:prstGeom prst="rect">
            <a:avLst/>
          </a:prstGeom>
          <a:effectLst>
            <a:glow>
              <a:schemeClr val="accent1">
                <a:alpha val="40000"/>
              </a:schemeClr>
            </a:glow>
            <a:outerShdw blurRad="50800" dist="241300" dir="180000" sx="96000" sy="96000" algn="ctr" rotWithShape="0">
              <a:srgbClr val="000000">
                <a:alpha val="0"/>
              </a:srgbClr>
            </a:outerShdw>
            <a:reflection endPos="0" dist="50800" dir="5400000" sy="-100000" algn="bl" rotWithShape="0"/>
          </a:effectLst>
        </p:spPr>
      </p:pic>
      <p:cxnSp>
        <p:nvCxnSpPr>
          <p:cNvPr id="7" name="Straight Connector 6"/>
          <p:cNvCxnSpPr>
            <a:cxnSpLocks noChangeShapeType="1"/>
          </p:cNvCxnSpPr>
          <p:nvPr/>
        </p:nvCxnSpPr>
        <p:spPr bwMode="auto">
          <a:xfrm>
            <a:off x="1835696" y="1530504"/>
            <a:ext cx="5616624" cy="0"/>
          </a:xfrm>
          <a:prstGeom prst="line">
            <a:avLst/>
          </a:prstGeom>
          <a:noFill/>
          <a:ln w="38100" algn="ctr">
            <a:solidFill>
              <a:schemeClr val="bg2">
                <a:lumMod val="7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" name="Teardrop 2"/>
          <p:cNvSpPr/>
          <p:nvPr/>
        </p:nvSpPr>
        <p:spPr>
          <a:xfrm rot="18762608">
            <a:off x="4777394" y="2949739"/>
            <a:ext cx="101344" cy="97704"/>
          </a:xfrm>
          <a:prstGeom prst="teardrop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ardrop 5"/>
          <p:cNvSpPr/>
          <p:nvPr/>
        </p:nvSpPr>
        <p:spPr>
          <a:xfrm rot="18762608">
            <a:off x="4521328" y="2730437"/>
            <a:ext cx="101344" cy="97704"/>
          </a:xfrm>
          <a:prstGeom prst="teardrop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ardrop 7"/>
          <p:cNvSpPr/>
          <p:nvPr/>
        </p:nvSpPr>
        <p:spPr>
          <a:xfrm rot="18762608">
            <a:off x="4231555" y="3113800"/>
            <a:ext cx="101344" cy="97704"/>
          </a:xfrm>
          <a:prstGeom prst="teardrop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ardrop 8"/>
          <p:cNvSpPr/>
          <p:nvPr/>
        </p:nvSpPr>
        <p:spPr>
          <a:xfrm rot="18762608">
            <a:off x="3943522" y="3254539"/>
            <a:ext cx="101344" cy="97704"/>
          </a:xfrm>
          <a:prstGeom prst="teardrop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ardrop 9"/>
          <p:cNvSpPr/>
          <p:nvPr/>
        </p:nvSpPr>
        <p:spPr>
          <a:xfrm rot="18762608">
            <a:off x="5245351" y="2802452"/>
            <a:ext cx="101344" cy="97704"/>
          </a:xfrm>
          <a:prstGeom prst="teardrop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ardrop 10"/>
          <p:cNvSpPr/>
          <p:nvPr/>
        </p:nvSpPr>
        <p:spPr>
          <a:xfrm rot="18762608">
            <a:off x="6148995" y="2578389"/>
            <a:ext cx="101344" cy="97704"/>
          </a:xfrm>
          <a:prstGeom prst="teardrop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ardrop 11"/>
          <p:cNvSpPr/>
          <p:nvPr/>
        </p:nvSpPr>
        <p:spPr>
          <a:xfrm rot="18762608">
            <a:off x="6895851" y="3726377"/>
            <a:ext cx="101344" cy="97704"/>
          </a:xfrm>
          <a:prstGeom prst="teardrop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ardrop 12"/>
          <p:cNvSpPr/>
          <p:nvPr/>
        </p:nvSpPr>
        <p:spPr>
          <a:xfrm rot="18762608">
            <a:off x="6679826" y="3585638"/>
            <a:ext cx="101344" cy="97704"/>
          </a:xfrm>
          <a:prstGeom prst="teardrop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ardrop 13"/>
          <p:cNvSpPr/>
          <p:nvPr/>
        </p:nvSpPr>
        <p:spPr>
          <a:xfrm rot="18762608">
            <a:off x="2717184" y="3920206"/>
            <a:ext cx="101344" cy="97704"/>
          </a:xfrm>
          <a:prstGeom prst="teardrop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ardrop 14"/>
          <p:cNvSpPr/>
          <p:nvPr/>
        </p:nvSpPr>
        <p:spPr>
          <a:xfrm rot="18762608">
            <a:off x="2863402" y="5034693"/>
            <a:ext cx="101344" cy="97704"/>
          </a:xfrm>
          <a:prstGeom prst="teardrop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ardrop 15"/>
          <p:cNvSpPr/>
          <p:nvPr/>
        </p:nvSpPr>
        <p:spPr>
          <a:xfrm rot="18762608">
            <a:off x="4591594" y="5755891"/>
            <a:ext cx="101344" cy="97704"/>
          </a:xfrm>
          <a:prstGeom prst="teardrop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ardrop 16"/>
          <p:cNvSpPr/>
          <p:nvPr/>
        </p:nvSpPr>
        <p:spPr>
          <a:xfrm rot="18762608">
            <a:off x="3939237" y="5749814"/>
            <a:ext cx="101344" cy="97704"/>
          </a:xfrm>
          <a:prstGeom prst="teardrop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ardrop 17"/>
          <p:cNvSpPr/>
          <p:nvPr/>
        </p:nvSpPr>
        <p:spPr>
          <a:xfrm rot="18762608">
            <a:off x="6453794" y="4626139"/>
            <a:ext cx="101344" cy="97704"/>
          </a:xfrm>
          <a:prstGeom prst="teardrop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ardrop 18"/>
          <p:cNvSpPr/>
          <p:nvPr/>
        </p:nvSpPr>
        <p:spPr>
          <a:xfrm rot="18762608">
            <a:off x="2717184" y="2708074"/>
            <a:ext cx="101344" cy="97704"/>
          </a:xfrm>
          <a:prstGeom prst="teardrop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ardrop 19"/>
          <p:cNvSpPr/>
          <p:nvPr/>
        </p:nvSpPr>
        <p:spPr>
          <a:xfrm rot="18762608">
            <a:off x="3511474" y="5034692"/>
            <a:ext cx="101344" cy="97704"/>
          </a:xfrm>
          <a:prstGeom prst="teardrop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ardrop 20"/>
          <p:cNvSpPr/>
          <p:nvPr/>
        </p:nvSpPr>
        <p:spPr>
          <a:xfrm rot="18762608">
            <a:off x="3081212" y="4485400"/>
            <a:ext cx="101344" cy="97704"/>
          </a:xfrm>
          <a:prstGeom prst="teardrop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ardrop 21"/>
          <p:cNvSpPr/>
          <p:nvPr/>
        </p:nvSpPr>
        <p:spPr>
          <a:xfrm rot="18762608">
            <a:off x="3010900" y="4696508"/>
            <a:ext cx="101344" cy="97704"/>
          </a:xfrm>
          <a:prstGeom prst="teardrop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ardrop 22"/>
          <p:cNvSpPr/>
          <p:nvPr/>
        </p:nvSpPr>
        <p:spPr>
          <a:xfrm rot="18762608">
            <a:off x="3076991" y="4869841"/>
            <a:ext cx="247963" cy="229964"/>
          </a:xfrm>
          <a:prstGeom prst="teardrop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ardrop 23"/>
          <p:cNvSpPr/>
          <p:nvPr/>
        </p:nvSpPr>
        <p:spPr>
          <a:xfrm rot="18762608">
            <a:off x="2287340" y="3254539"/>
            <a:ext cx="101344" cy="97704"/>
          </a:xfrm>
          <a:prstGeom prst="teardrop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ardrop 24"/>
          <p:cNvSpPr/>
          <p:nvPr/>
        </p:nvSpPr>
        <p:spPr>
          <a:xfrm rot="18762608">
            <a:off x="3291968" y="3191910"/>
            <a:ext cx="101344" cy="97704"/>
          </a:xfrm>
          <a:prstGeom prst="teardrop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ardrop 25"/>
          <p:cNvSpPr/>
          <p:nvPr/>
        </p:nvSpPr>
        <p:spPr>
          <a:xfrm rot="18762608">
            <a:off x="3956311" y="5393096"/>
            <a:ext cx="101344" cy="97704"/>
          </a:xfrm>
          <a:prstGeom prst="teardrop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ardrop 26"/>
          <p:cNvSpPr/>
          <p:nvPr/>
        </p:nvSpPr>
        <p:spPr>
          <a:xfrm rot="18762608">
            <a:off x="3370940" y="5241051"/>
            <a:ext cx="101344" cy="97704"/>
          </a:xfrm>
          <a:prstGeom prst="teardrop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ardrop 27"/>
          <p:cNvSpPr/>
          <p:nvPr/>
        </p:nvSpPr>
        <p:spPr>
          <a:xfrm rot="18762608">
            <a:off x="5023643" y="5322728"/>
            <a:ext cx="101344" cy="97704"/>
          </a:xfrm>
          <a:prstGeom prst="teardrop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ardrop 28"/>
          <p:cNvSpPr/>
          <p:nvPr/>
        </p:nvSpPr>
        <p:spPr>
          <a:xfrm rot="18762608">
            <a:off x="3873300" y="5322727"/>
            <a:ext cx="101344" cy="97704"/>
          </a:xfrm>
          <a:prstGeom prst="teardrop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ardrop 30"/>
          <p:cNvSpPr/>
          <p:nvPr/>
        </p:nvSpPr>
        <p:spPr>
          <a:xfrm rot="18762608">
            <a:off x="5385883" y="3254538"/>
            <a:ext cx="101344" cy="97704"/>
          </a:xfrm>
          <a:prstGeom prst="teardrop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ardrop 31"/>
          <p:cNvSpPr/>
          <p:nvPr/>
        </p:nvSpPr>
        <p:spPr>
          <a:xfrm rot="18762608">
            <a:off x="4096844" y="2943191"/>
            <a:ext cx="101344" cy="97704"/>
          </a:xfrm>
          <a:prstGeom prst="teardrop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154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422748" y="2636912"/>
            <a:ext cx="617358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s-IS" dirty="0">
              <a:solidFill>
                <a:schemeClr val="accent5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732240" y="2214521"/>
            <a:ext cx="1728192" cy="993889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s-IS" sz="1900" dirty="0" smtClean="0">
                <a:solidFill>
                  <a:schemeClr val="accent5"/>
                </a:solidFill>
              </a:rPr>
              <a:t>Án forstigs</a:t>
            </a:r>
            <a:endParaRPr lang="en-US" sz="1900" dirty="0">
              <a:solidFill>
                <a:schemeClr val="accent5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612724" y="649604"/>
            <a:ext cx="2664296" cy="103228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s-IS" sz="1900" dirty="0" smtClean="0">
                <a:solidFill>
                  <a:schemeClr val="accent5"/>
                </a:solidFill>
              </a:rPr>
              <a:t>Allir fæddir 1975 og fyrr á Íslandi</a:t>
            </a:r>
          </a:p>
          <a:p>
            <a:pPr algn="ctr"/>
            <a:r>
              <a:rPr lang="is-IS" sz="1900" dirty="0" smtClean="0">
                <a:solidFill>
                  <a:schemeClr val="accent5"/>
                </a:solidFill>
              </a:rPr>
              <a:t>N=140 000</a:t>
            </a:r>
            <a:endParaRPr lang="en-US" sz="1900" dirty="0">
              <a:solidFill>
                <a:schemeClr val="accent5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602496" y="2214523"/>
            <a:ext cx="2684751" cy="993889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s-IS" sz="1900" dirty="0" err="1" smtClean="0">
                <a:solidFill>
                  <a:schemeClr val="accent5"/>
                </a:solidFill>
              </a:rPr>
              <a:t>Ca</a:t>
            </a:r>
            <a:r>
              <a:rPr lang="is-IS" sz="1900" dirty="0" smtClean="0">
                <a:solidFill>
                  <a:schemeClr val="accent5"/>
                </a:solidFill>
              </a:rPr>
              <a:t> 4500-5000 með forstig</a:t>
            </a:r>
            <a:endParaRPr lang="en-US" sz="1900" dirty="0">
              <a:solidFill>
                <a:schemeClr val="accent5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566969" y="4658863"/>
            <a:ext cx="2035527" cy="993889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s-IS" sz="1900" dirty="0" smtClean="0">
                <a:solidFill>
                  <a:schemeClr val="accent5"/>
                </a:solidFill>
              </a:rPr>
              <a:t>Engar frekari rannsóknir</a:t>
            </a:r>
          </a:p>
          <a:p>
            <a:pPr algn="ctr"/>
            <a:r>
              <a:rPr lang="is-IS" sz="1900" dirty="0" smtClean="0">
                <a:solidFill>
                  <a:schemeClr val="accent5"/>
                </a:solidFill>
              </a:rPr>
              <a:t>N=1500</a:t>
            </a:r>
            <a:endParaRPr lang="en-US" sz="1900" dirty="0">
              <a:solidFill>
                <a:schemeClr val="accent5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828747" y="4658863"/>
            <a:ext cx="2232248" cy="993889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s-IS" sz="1900" dirty="0" smtClean="0">
                <a:solidFill>
                  <a:schemeClr val="accent5"/>
                </a:solidFill>
              </a:rPr>
              <a:t>Rannsóknir skv. áhættumati</a:t>
            </a:r>
            <a:endParaRPr lang="en-US" sz="1900" dirty="0" smtClean="0">
              <a:solidFill>
                <a:schemeClr val="accent5"/>
              </a:solidFill>
            </a:endParaRPr>
          </a:p>
          <a:p>
            <a:pPr algn="ctr"/>
            <a:r>
              <a:rPr lang="en-US" sz="1900" dirty="0" smtClean="0">
                <a:solidFill>
                  <a:schemeClr val="accent5"/>
                </a:solidFill>
              </a:rPr>
              <a:t>N=1500</a:t>
            </a:r>
            <a:endParaRPr lang="en-US" sz="1900" dirty="0">
              <a:solidFill>
                <a:schemeClr val="accent5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300510" y="4653136"/>
            <a:ext cx="2159922" cy="993889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s-IS" sz="1900" dirty="0" smtClean="0">
                <a:solidFill>
                  <a:schemeClr val="accent5"/>
                </a:solidFill>
              </a:rPr>
              <a:t>Ítarlegar rannsóknir á öllum</a:t>
            </a:r>
            <a:endParaRPr lang="is-IS" sz="1900" dirty="0">
              <a:solidFill>
                <a:schemeClr val="accent5"/>
              </a:solidFill>
            </a:endParaRPr>
          </a:p>
          <a:p>
            <a:pPr algn="ctr"/>
            <a:r>
              <a:rPr lang="is-IS" sz="1900" dirty="0">
                <a:solidFill>
                  <a:schemeClr val="accent5"/>
                </a:solidFill>
              </a:rPr>
              <a:t>N=1500</a:t>
            </a:r>
            <a:endParaRPr lang="en-US" sz="1900" dirty="0">
              <a:solidFill>
                <a:schemeClr val="accent5"/>
              </a:solidFill>
            </a:endParaRPr>
          </a:p>
        </p:txBody>
      </p:sp>
      <p:pic>
        <p:nvPicPr>
          <p:cNvPr id="11" name="Picture 4" descr="http://image.slidesharecdn.com/managementofmyeloma-130829053408-phpapp01/95/management-of-multiple-myeloma-14-638.jpg?cb=137777256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651" y="1502816"/>
            <a:ext cx="2271751" cy="1705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2" name="Object 11"/>
          <p:cNvGraphicFramePr>
            <a:graphicFrameLocks noChangeAspect="1"/>
          </p:cNvGraphicFramePr>
          <p:nvPr>
            <p:extLst/>
          </p:nvPr>
        </p:nvGraphicFramePr>
        <p:xfrm>
          <a:off x="2738400" y="1129035"/>
          <a:ext cx="588963" cy="1939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8" r:id="rId4" imgW="2190476" imgH="7238095" progId="">
                  <p:embed/>
                </p:oleObj>
              </mc:Choice>
              <mc:Fallback>
                <p:oleObj r:id="rId4" imgW="2190476" imgH="7238095" progId="">
                  <p:embed/>
                  <p:pic>
                    <p:nvPicPr>
                      <p:cNvPr id="12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38400" y="1129035"/>
                        <a:ext cx="588963" cy="1939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3" name="Straight Arrow Connector 12"/>
          <p:cNvCxnSpPr>
            <a:stCxn id="6" idx="2"/>
            <a:endCxn id="7" idx="0"/>
          </p:cNvCxnSpPr>
          <p:nvPr/>
        </p:nvCxnSpPr>
        <p:spPr>
          <a:xfrm>
            <a:off x="4944872" y="1681886"/>
            <a:ext cx="0" cy="53263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6" idx="3"/>
            <a:endCxn id="5" idx="0"/>
          </p:cNvCxnSpPr>
          <p:nvPr/>
        </p:nvCxnSpPr>
        <p:spPr>
          <a:xfrm>
            <a:off x="6277020" y="1165745"/>
            <a:ext cx="1319316" cy="104877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3347864" y="1969237"/>
            <a:ext cx="1597007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5400251" y="4054417"/>
            <a:ext cx="1800518" cy="57606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endCxn id="8" idx="0"/>
          </p:cNvCxnSpPr>
          <p:nvPr/>
        </p:nvCxnSpPr>
        <p:spPr>
          <a:xfrm flipH="1">
            <a:off x="2683092" y="4077072"/>
            <a:ext cx="1826450" cy="58179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endCxn id="9" idx="0"/>
          </p:cNvCxnSpPr>
          <p:nvPr/>
        </p:nvCxnSpPr>
        <p:spPr>
          <a:xfrm>
            <a:off x="4944871" y="4379241"/>
            <a:ext cx="0" cy="27962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Oval 18"/>
          <p:cNvSpPr/>
          <p:nvPr/>
        </p:nvSpPr>
        <p:spPr>
          <a:xfrm>
            <a:off x="4287601" y="3063093"/>
            <a:ext cx="1314541" cy="127348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s-IS" sz="5000" dirty="0" smtClean="0">
                <a:solidFill>
                  <a:schemeClr val="bg1">
                    <a:lumMod val="50000"/>
                  </a:schemeClr>
                </a:solidFill>
              </a:rPr>
              <a:t>R</a:t>
            </a:r>
            <a:endParaRPr lang="en-US" sz="5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911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539552" y="4365104"/>
            <a:ext cx="741682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dirty="0" err="1"/>
              <a:t>Annarra</a:t>
            </a:r>
            <a:r>
              <a:rPr lang="en-US" dirty="0"/>
              <a:t> </a:t>
            </a:r>
            <a:r>
              <a:rPr lang="en-US" dirty="0" err="1"/>
              <a:t>heilsufarsupplýsinga</a:t>
            </a:r>
            <a:r>
              <a:rPr lang="en-US" dirty="0"/>
              <a:t> </a:t>
            </a:r>
            <a:r>
              <a:rPr lang="en-US" dirty="0" err="1" smtClean="0"/>
              <a:t>aflað</a:t>
            </a:r>
            <a:r>
              <a:rPr lang="en-US" dirty="0" smtClean="0"/>
              <a:t> </a:t>
            </a:r>
            <a:r>
              <a:rPr lang="en-US" dirty="0" err="1" smtClean="0"/>
              <a:t>með</a:t>
            </a:r>
            <a:r>
              <a:rPr lang="en-US" dirty="0" smtClean="0"/>
              <a:t> </a:t>
            </a:r>
            <a:r>
              <a:rPr lang="en-US" dirty="0" err="1" smtClean="0"/>
              <a:t>samkeyrslu</a:t>
            </a:r>
            <a:r>
              <a:rPr lang="en-US" dirty="0" smtClean="0"/>
              <a:t> </a:t>
            </a:r>
            <a:r>
              <a:rPr lang="en-US" dirty="0" err="1" smtClean="0"/>
              <a:t>við</a:t>
            </a:r>
            <a:r>
              <a:rPr lang="en-US" dirty="0" smtClean="0"/>
              <a:t> </a:t>
            </a:r>
            <a:r>
              <a:rPr lang="en-US" dirty="0" err="1"/>
              <a:t>eftirfarandi</a:t>
            </a:r>
            <a:r>
              <a:rPr lang="en-US" dirty="0"/>
              <a:t> </a:t>
            </a:r>
            <a:r>
              <a:rPr lang="en-US" dirty="0" err="1"/>
              <a:t>heilsufarsgagnagrunna</a:t>
            </a:r>
            <a:r>
              <a:rPr lang="en-US" dirty="0"/>
              <a:t>: </a:t>
            </a:r>
            <a:endParaRPr lang="en-US" dirty="0" smtClean="0"/>
          </a:p>
          <a:p>
            <a:pPr marL="914400" lvl="1" indent="-4572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dirty="0" err="1" smtClean="0"/>
              <a:t>Krabbameinsskrá</a:t>
            </a:r>
            <a:r>
              <a:rPr lang="en-US" dirty="0" smtClean="0"/>
              <a:t> </a:t>
            </a:r>
          </a:p>
          <a:p>
            <a:pPr marL="914400" lvl="1" indent="-4572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dirty="0" err="1" smtClean="0"/>
              <a:t>Lyfjagagnagrunn</a:t>
            </a:r>
            <a:r>
              <a:rPr lang="en-US" dirty="0" smtClean="0"/>
              <a:t> </a:t>
            </a:r>
            <a:r>
              <a:rPr lang="en-US" dirty="0" err="1" smtClean="0"/>
              <a:t>landlæknis</a:t>
            </a:r>
            <a:endParaRPr lang="en-US" dirty="0" smtClean="0"/>
          </a:p>
          <a:p>
            <a:pPr marL="914400" lvl="1" indent="-4572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dirty="0" err="1" smtClean="0"/>
              <a:t>Samskiptaskrá</a:t>
            </a:r>
            <a:r>
              <a:rPr lang="en-US" dirty="0" smtClean="0"/>
              <a:t> </a:t>
            </a:r>
            <a:r>
              <a:rPr lang="en-US" dirty="0" err="1" smtClean="0"/>
              <a:t>heilsugæslustöðva</a:t>
            </a:r>
            <a:endParaRPr lang="en-US" dirty="0" smtClean="0"/>
          </a:p>
          <a:p>
            <a:pPr marL="914400" lvl="1" indent="-4572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dirty="0" err="1" smtClean="0"/>
              <a:t>Vistunarskrá</a:t>
            </a:r>
            <a:r>
              <a:rPr lang="en-US" dirty="0" smtClean="0"/>
              <a:t> </a:t>
            </a:r>
            <a:r>
              <a:rPr lang="en-US" dirty="0" err="1" smtClean="0"/>
              <a:t>heilbrigðisstofnana</a:t>
            </a:r>
            <a:endParaRPr lang="en-US" dirty="0" smtClean="0"/>
          </a:p>
          <a:p>
            <a:pPr marL="914400" lvl="1" indent="-4572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dirty="0" err="1" smtClean="0"/>
              <a:t>Dánarmeinaskrá</a:t>
            </a:r>
            <a:endParaRPr lang="en-US" dirty="0"/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1464526" y="1115087"/>
            <a:ext cx="617358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s-IS" dirty="0">
              <a:solidFill>
                <a:schemeClr val="accent5"/>
              </a:solidFill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6774018" y="692696"/>
            <a:ext cx="1728192" cy="993889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s-IS" sz="1900" dirty="0" smtClean="0">
                <a:solidFill>
                  <a:schemeClr val="accent5"/>
                </a:solidFill>
              </a:rPr>
              <a:t>Án forstigs</a:t>
            </a:r>
            <a:endParaRPr lang="en-US" sz="1900" dirty="0">
              <a:solidFill>
                <a:schemeClr val="accent5"/>
              </a:solidFill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3644274" y="692698"/>
            <a:ext cx="2684751" cy="993889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s-IS" sz="1900" dirty="0" err="1" smtClean="0">
                <a:solidFill>
                  <a:schemeClr val="accent5"/>
                </a:solidFill>
              </a:rPr>
              <a:t>Ca</a:t>
            </a:r>
            <a:r>
              <a:rPr lang="is-IS" sz="1900" dirty="0" smtClean="0">
                <a:solidFill>
                  <a:schemeClr val="accent5"/>
                </a:solidFill>
              </a:rPr>
              <a:t> 4500-5000 með forstig</a:t>
            </a:r>
            <a:endParaRPr lang="en-US" sz="1900" dirty="0">
              <a:solidFill>
                <a:schemeClr val="accent5"/>
              </a:solidFill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1608747" y="3137038"/>
            <a:ext cx="2035527" cy="993889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s-IS" sz="1900" dirty="0" smtClean="0">
                <a:solidFill>
                  <a:schemeClr val="accent5"/>
                </a:solidFill>
              </a:rPr>
              <a:t>Engar frekari rannsóknir</a:t>
            </a:r>
          </a:p>
          <a:p>
            <a:pPr algn="ctr"/>
            <a:r>
              <a:rPr lang="is-IS" sz="1900" dirty="0" smtClean="0">
                <a:solidFill>
                  <a:schemeClr val="accent5"/>
                </a:solidFill>
              </a:rPr>
              <a:t>N=1500</a:t>
            </a:r>
            <a:endParaRPr lang="en-US" sz="1900" dirty="0">
              <a:solidFill>
                <a:schemeClr val="accent5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3870525" y="3137038"/>
            <a:ext cx="2232248" cy="993889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s-IS" sz="1900" dirty="0" smtClean="0">
                <a:solidFill>
                  <a:schemeClr val="accent5"/>
                </a:solidFill>
              </a:rPr>
              <a:t>Rannsóknir skv. áhættumati</a:t>
            </a:r>
            <a:endParaRPr lang="en-US" sz="1900" dirty="0" smtClean="0">
              <a:solidFill>
                <a:schemeClr val="accent5"/>
              </a:solidFill>
            </a:endParaRPr>
          </a:p>
          <a:p>
            <a:pPr algn="ctr"/>
            <a:r>
              <a:rPr lang="en-US" sz="1900" dirty="0" smtClean="0">
                <a:solidFill>
                  <a:schemeClr val="accent5"/>
                </a:solidFill>
              </a:rPr>
              <a:t>N=1500</a:t>
            </a:r>
            <a:endParaRPr lang="en-US" sz="1900" dirty="0">
              <a:solidFill>
                <a:schemeClr val="accent5"/>
              </a:solidFill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6342288" y="3131311"/>
            <a:ext cx="2159922" cy="993889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s-IS" sz="1900" dirty="0" smtClean="0">
                <a:solidFill>
                  <a:schemeClr val="accent5"/>
                </a:solidFill>
              </a:rPr>
              <a:t>Ítarlegar rannsóknir á öllum</a:t>
            </a:r>
            <a:endParaRPr lang="is-IS" sz="1900" dirty="0">
              <a:solidFill>
                <a:schemeClr val="accent5"/>
              </a:solidFill>
            </a:endParaRPr>
          </a:p>
          <a:p>
            <a:pPr algn="ctr"/>
            <a:r>
              <a:rPr lang="is-IS" sz="1900" dirty="0">
                <a:solidFill>
                  <a:schemeClr val="accent5"/>
                </a:solidFill>
              </a:rPr>
              <a:t>N=1500</a:t>
            </a:r>
            <a:endParaRPr lang="en-US" sz="1900" dirty="0">
              <a:solidFill>
                <a:schemeClr val="accent5"/>
              </a:solidFill>
            </a:endParaRPr>
          </a:p>
        </p:txBody>
      </p:sp>
      <p:cxnSp>
        <p:nvCxnSpPr>
          <p:cNvPr id="29" name="Straight Arrow Connector 28"/>
          <p:cNvCxnSpPr/>
          <p:nvPr/>
        </p:nvCxnSpPr>
        <p:spPr>
          <a:xfrm>
            <a:off x="5442029" y="2532592"/>
            <a:ext cx="1800518" cy="57606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endCxn id="23" idx="0"/>
          </p:cNvCxnSpPr>
          <p:nvPr/>
        </p:nvCxnSpPr>
        <p:spPr>
          <a:xfrm flipH="1">
            <a:off x="2724870" y="2555247"/>
            <a:ext cx="1826450" cy="58179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endCxn id="24" idx="0"/>
          </p:cNvCxnSpPr>
          <p:nvPr/>
        </p:nvCxnSpPr>
        <p:spPr>
          <a:xfrm>
            <a:off x="4986649" y="2857416"/>
            <a:ext cx="0" cy="27962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Oval 31"/>
          <p:cNvSpPr/>
          <p:nvPr/>
        </p:nvSpPr>
        <p:spPr>
          <a:xfrm>
            <a:off x="4329379" y="1541268"/>
            <a:ext cx="1314541" cy="127348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s-IS" sz="5000" dirty="0" smtClean="0">
                <a:solidFill>
                  <a:schemeClr val="bg1">
                    <a:lumMod val="50000"/>
                  </a:schemeClr>
                </a:solidFill>
              </a:rPr>
              <a:t>R</a:t>
            </a:r>
            <a:endParaRPr lang="en-US" sz="5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552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422748" y="1106712"/>
            <a:ext cx="617358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s-IS" dirty="0">
              <a:solidFill>
                <a:schemeClr val="accent5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732240" y="684321"/>
            <a:ext cx="1728192" cy="993889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s-IS" sz="1900" dirty="0" err="1">
                <a:solidFill>
                  <a:schemeClr val="accent5"/>
                </a:solidFill>
              </a:rPr>
              <a:t>W</a:t>
            </a:r>
            <a:r>
              <a:rPr lang="is-IS" sz="1900" dirty="0" err="1" smtClean="0">
                <a:solidFill>
                  <a:schemeClr val="accent5"/>
                </a:solidFill>
              </a:rPr>
              <a:t>ithout</a:t>
            </a:r>
            <a:r>
              <a:rPr lang="is-IS" sz="1900" dirty="0" smtClean="0">
                <a:solidFill>
                  <a:schemeClr val="accent5"/>
                </a:solidFill>
              </a:rPr>
              <a:t> MGUS/SMM</a:t>
            </a:r>
            <a:endParaRPr lang="en-US" sz="1900" dirty="0">
              <a:solidFill>
                <a:schemeClr val="accent5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602496" y="684323"/>
            <a:ext cx="2684751" cy="993889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s-IS" sz="1900" dirty="0" err="1" smtClean="0">
                <a:solidFill>
                  <a:schemeClr val="accent5"/>
                </a:solidFill>
              </a:rPr>
              <a:t>Ca</a:t>
            </a:r>
            <a:r>
              <a:rPr lang="is-IS" sz="1900" dirty="0" smtClean="0">
                <a:solidFill>
                  <a:schemeClr val="accent5"/>
                </a:solidFill>
              </a:rPr>
              <a:t> 4500-5000 </a:t>
            </a:r>
            <a:r>
              <a:rPr lang="is-IS" sz="1900" dirty="0" err="1" smtClean="0">
                <a:solidFill>
                  <a:schemeClr val="accent5"/>
                </a:solidFill>
              </a:rPr>
              <a:t>with</a:t>
            </a:r>
            <a:r>
              <a:rPr lang="is-IS" sz="1900" dirty="0" smtClean="0">
                <a:solidFill>
                  <a:schemeClr val="accent5"/>
                </a:solidFill>
              </a:rPr>
              <a:t> MGUS/SMM</a:t>
            </a:r>
            <a:endParaRPr lang="en-US" sz="1900" dirty="0">
              <a:solidFill>
                <a:schemeClr val="accent5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874304" y="3128663"/>
            <a:ext cx="1728192" cy="993889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s-IS" sz="1900" dirty="0" smtClean="0">
                <a:solidFill>
                  <a:schemeClr val="accent5"/>
                </a:solidFill>
              </a:rPr>
              <a:t>No further </a:t>
            </a:r>
            <a:r>
              <a:rPr lang="is-IS" sz="1900" dirty="0" err="1" smtClean="0">
                <a:solidFill>
                  <a:schemeClr val="accent5"/>
                </a:solidFill>
              </a:rPr>
              <a:t>work</a:t>
            </a:r>
            <a:r>
              <a:rPr lang="is-IS" sz="1900" dirty="0" err="1">
                <a:solidFill>
                  <a:schemeClr val="accent5"/>
                </a:solidFill>
              </a:rPr>
              <a:t>-</a:t>
            </a:r>
            <a:r>
              <a:rPr lang="is-IS" sz="1900" dirty="0" err="1" smtClean="0">
                <a:solidFill>
                  <a:schemeClr val="accent5"/>
                </a:solidFill>
              </a:rPr>
              <a:t>up</a:t>
            </a:r>
            <a:endParaRPr lang="is-IS" sz="1900" dirty="0" smtClean="0">
              <a:solidFill>
                <a:schemeClr val="accent5"/>
              </a:solidFill>
            </a:endParaRPr>
          </a:p>
          <a:p>
            <a:pPr algn="ctr"/>
            <a:r>
              <a:rPr lang="is-IS" sz="1900" dirty="0" smtClean="0">
                <a:solidFill>
                  <a:schemeClr val="accent5"/>
                </a:solidFill>
              </a:rPr>
              <a:t>N=1500</a:t>
            </a:r>
            <a:endParaRPr lang="en-US" sz="1900" dirty="0">
              <a:solidFill>
                <a:schemeClr val="accent5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828747" y="3128663"/>
            <a:ext cx="2232248" cy="993889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s-IS" sz="1900" dirty="0" smtClean="0">
              <a:solidFill>
                <a:schemeClr val="accent5"/>
              </a:solidFill>
            </a:endParaRPr>
          </a:p>
          <a:p>
            <a:pPr algn="ctr"/>
            <a:r>
              <a:rPr lang="is-IS" sz="1900" dirty="0" err="1" smtClean="0">
                <a:solidFill>
                  <a:schemeClr val="accent5"/>
                </a:solidFill>
              </a:rPr>
              <a:t>Risk</a:t>
            </a:r>
            <a:r>
              <a:rPr lang="is-IS" sz="1900" dirty="0" err="1">
                <a:solidFill>
                  <a:schemeClr val="accent5"/>
                </a:solidFill>
              </a:rPr>
              <a:t>-</a:t>
            </a:r>
            <a:r>
              <a:rPr lang="is-IS" sz="1900" dirty="0" err="1" smtClean="0">
                <a:solidFill>
                  <a:schemeClr val="accent5"/>
                </a:solidFill>
              </a:rPr>
              <a:t>adapted</a:t>
            </a:r>
            <a:endParaRPr lang="is-IS" sz="1900" dirty="0" smtClean="0">
              <a:solidFill>
                <a:schemeClr val="accent5"/>
              </a:solidFill>
            </a:endParaRPr>
          </a:p>
          <a:p>
            <a:pPr algn="ctr"/>
            <a:r>
              <a:rPr lang="is-IS" sz="1900" dirty="0" smtClean="0">
                <a:solidFill>
                  <a:schemeClr val="accent5"/>
                </a:solidFill>
              </a:rPr>
              <a:t>N=1500</a:t>
            </a:r>
          </a:p>
          <a:p>
            <a:pPr algn="ctr"/>
            <a:endParaRPr lang="en-US" sz="1900" dirty="0">
              <a:solidFill>
                <a:schemeClr val="accent5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300510" y="3122936"/>
            <a:ext cx="1728192" cy="993889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s-IS" sz="1900" dirty="0" err="1">
                <a:solidFill>
                  <a:schemeClr val="accent5"/>
                </a:solidFill>
              </a:rPr>
              <a:t>Intervention</a:t>
            </a:r>
            <a:r>
              <a:rPr lang="is-IS" sz="1900" dirty="0">
                <a:solidFill>
                  <a:schemeClr val="accent5"/>
                </a:solidFill>
              </a:rPr>
              <a:t> arm</a:t>
            </a:r>
          </a:p>
          <a:p>
            <a:pPr algn="ctr"/>
            <a:r>
              <a:rPr lang="is-IS" sz="1900" dirty="0">
                <a:solidFill>
                  <a:schemeClr val="accent5"/>
                </a:solidFill>
              </a:rPr>
              <a:t>N=1500</a:t>
            </a:r>
            <a:endParaRPr lang="en-US" sz="1900" dirty="0">
              <a:solidFill>
                <a:schemeClr val="accent5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5400251" y="2524217"/>
            <a:ext cx="1800518" cy="57606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endCxn id="7" idx="0"/>
          </p:cNvCxnSpPr>
          <p:nvPr/>
        </p:nvCxnSpPr>
        <p:spPr>
          <a:xfrm flipH="1">
            <a:off x="2738400" y="2546872"/>
            <a:ext cx="1771142" cy="58179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endCxn id="8" idx="0"/>
          </p:cNvCxnSpPr>
          <p:nvPr/>
        </p:nvCxnSpPr>
        <p:spPr>
          <a:xfrm>
            <a:off x="4944871" y="2849041"/>
            <a:ext cx="0" cy="27962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>
            <a:off x="4287601" y="1532893"/>
            <a:ext cx="1314541" cy="127348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s-IS" sz="5000" dirty="0" smtClean="0">
                <a:solidFill>
                  <a:schemeClr val="bg1">
                    <a:lumMod val="50000"/>
                  </a:schemeClr>
                </a:solidFill>
              </a:rPr>
              <a:t>R</a:t>
            </a:r>
            <a:endParaRPr lang="en-US" sz="5000" dirty="0">
              <a:solidFill>
                <a:srgbClr val="C0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11560" y="4338970"/>
            <a:ext cx="727280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indent="-457200">
              <a:buClr>
                <a:schemeClr val="bg1"/>
              </a:buClr>
              <a:buFont typeface="Arial" charset="0"/>
              <a:buChar char="•"/>
            </a:pPr>
            <a:r>
              <a:rPr lang="is-IS" dirty="0" err="1" smtClean="0"/>
              <a:t>Medical</a:t>
            </a:r>
            <a:r>
              <a:rPr lang="is-IS" dirty="0" smtClean="0"/>
              <a:t> </a:t>
            </a:r>
            <a:r>
              <a:rPr lang="is-IS" dirty="0" err="1" smtClean="0"/>
              <a:t>history</a:t>
            </a:r>
            <a:r>
              <a:rPr lang="is-IS" dirty="0" smtClean="0"/>
              <a:t> and </a:t>
            </a:r>
            <a:r>
              <a:rPr lang="is-IS" dirty="0" err="1" smtClean="0"/>
              <a:t>clincial</a:t>
            </a:r>
            <a:r>
              <a:rPr lang="is-IS" dirty="0" smtClean="0"/>
              <a:t> </a:t>
            </a:r>
            <a:r>
              <a:rPr lang="is-IS" dirty="0" err="1" smtClean="0"/>
              <a:t>examination</a:t>
            </a:r>
            <a:endParaRPr lang="is-IS" dirty="0" smtClean="0"/>
          </a:p>
          <a:p>
            <a:pPr lvl="1" indent="-457200">
              <a:buClr>
                <a:schemeClr val="bg1"/>
              </a:buClr>
              <a:buFont typeface="Arial" charset="0"/>
              <a:buChar char="•"/>
            </a:pPr>
            <a:r>
              <a:rPr lang="is-IS" dirty="0" err="1" smtClean="0"/>
              <a:t>Blood</a:t>
            </a:r>
            <a:r>
              <a:rPr lang="is-IS" dirty="0" smtClean="0"/>
              <a:t> </a:t>
            </a:r>
            <a:r>
              <a:rPr lang="is-IS" dirty="0" err="1" smtClean="0"/>
              <a:t>work-up</a:t>
            </a:r>
            <a:r>
              <a:rPr lang="is-IS" dirty="0" smtClean="0"/>
              <a:t> in all </a:t>
            </a:r>
            <a:r>
              <a:rPr lang="is-IS" dirty="0" err="1" smtClean="0"/>
              <a:t>individuals</a:t>
            </a:r>
            <a:endParaRPr lang="is-IS" dirty="0" smtClean="0"/>
          </a:p>
          <a:p>
            <a:pPr lvl="1" indent="-457200">
              <a:buClr>
                <a:schemeClr val="bg1"/>
              </a:buClr>
              <a:buFont typeface="Arial" charset="0"/>
              <a:buChar char="•"/>
            </a:pPr>
            <a:r>
              <a:rPr lang="is-IS" dirty="0" err="1" smtClean="0"/>
              <a:t>Intervention</a:t>
            </a:r>
            <a:r>
              <a:rPr lang="is-IS" dirty="0" smtClean="0"/>
              <a:t> arm: </a:t>
            </a:r>
          </a:p>
          <a:p>
            <a:pPr lvl="2" indent="-457200">
              <a:buClr>
                <a:schemeClr val="bg1"/>
              </a:buClr>
              <a:buFont typeface="Arial" charset="0"/>
              <a:buChar char="•"/>
            </a:pPr>
            <a:r>
              <a:rPr lang="is-IS" dirty="0" err="1" smtClean="0"/>
              <a:t>Extensive</a:t>
            </a:r>
            <a:r>
              <a:rPr lang="is-IS" dirty="0" smtClean="0"/>
              <a:t> </a:t>
            </a:r>
            <a:r>
              <a:rPr lang="is-IS" dirty="0" err="1" smtClean="0"/>
              <a:t>blood</a:t>
            </a:r>
            <a:r>
              <a:rPr lang="is-IS" dirty="0" smtClean="0"/>
              <a:t> </a:t>
            </a:r>
            <a:r>
              <a:rPr lang="is-IS" dirty="0" err="1" smtClean="0"/>
              <a:t>work</a:t>
            </a:r>
            <a:r>
              <a:rPr lang="is-IS" dirty="0" smtClean="0"/>
              <a:t>, </a:t>
            </a:r>
            <a:r>
              <a:rPr lang="is-IS" dirty="0" err="1" smtClean="0"/>
              <a:t>bone-marrow</a:t>
            </a:r>
            <a:r>
              <a:rPr lang="is-IS" dirty="0" smtClean="0"/>
              <a:t>, </a:t>
            </a:r>
            <a:r>
              <a:rPr lang="is-IS" dirty="0" err="1" smtClean="0"/>
              <a:t>low-dose</a:t>
            </a:r>
            <a:r>
              <a:rPr lang="is-IS" dirty="0" smtClean="0"/>
              <a:t> CT in all </a:t>
            </a:r>
            <a:r>
              <a:rPr lang="is-IS" dirty="0" err="1" smtClean="0"/>
              <a:t>patients</a:t>
            </a:r>
            <a:endParaRPr lang="is-IS" dirty="0" smtClean="0"/>
          </a:p>
          <a:p>
            <a:pPr lvl="2" indent="-457200">
              <a:buClr>
                <a:schemeClr val="bg1"/>
              </a:buClr>
              <a:buFont typeface="Arial" charset="0"/>
              <a:buChar char="•"/>
            </a:pPr>
            <a:r>
              <a:rPr lang="is-IS" dirty="0" err="1" smtClean="0"/>
              <a:t>Annual</a:t>
            </a:r>
            <a:r>
              <a:rPr lang="is-IS" dirty="0" smtClean="0"/>
              <a:t> </a:t>
            </a:r>
            <a:r>
              <a:rPr lang="is-IS" dirty="0" err="1" smtClean="0"/>
              <a:t>follow-up</a:t>
            </a:r>
            <a:endParaRPr lang="is-IS" dirty="0" smtClean="0"/>
          </a:p>
          <a:p>
            <a:pPr lvl="2" indent="-457200">
              <a:buClr>
                <a:schemeClr val="bg1"/>
              </a:buClr>
              <a:buFont typeface="Arial" charset="0"/>
              <a:buChar char="•"/>
            </a:pPr>
            <a:r>
              <a:rPr lang="is-IS" dirty="0" err="1" smtClean="0"/>
              <a:t>More</a:t>
            </a:r>
            <a:r>
              <a:rPr lang="is-IS" dirty="0" smtClean="0"/>
              <a:t> </a:t>
            </a:r>
            <a:r>
              <a:rPr lang="is-IS" dirty="0" err="1" smtClean="0"/>
              <a:t>intense</a:t>
            </a:r>
            <a:r>
              <a:rPr lang="is-IS" dirty="0" smtClean="0"/>
              <a:t> </a:t>
            </a:r>
            <a:r>
              <a:rPr lang="is-IS" dirty="0" err="1" smtClean="0"/>
              <a:t>bone</a:t>
            </a:r>
            <a:r>
              <a:rPr lang="is-IS" dirty="0" smtClean="0"/>
              <a:t> </a:t>
            </a:r>
            <a:r>
              <a:rPr lang="is-IS" dirty="0" err="1" smtClean="0"/>
              <a:t>marrow</a:t>
            </a:r>
            <a:r>
              <a:rPr lang="is-IS" dirty="0" smtClean="0"/>
              <a:t> </a:t>
            </a:r>
            <a:r>
              <a:rPr lang="is-IS" dirty="0" err="1" smtClean="0"/>
              <a:t>evaluations</a:t>
            </a:r>
            <a:endParaRPr lang="is-IS" dirty="0"/>
          </a:p>
          <a:p>
            <a:pPr>
              <a:buClr>
                <a:schemeClr val="bg1"/>
              </a:buClr>
            </a:pPr>
            <a:endParaRPr lang="is-IS" dirty="0"/>
          </a:p>
        </p:txBody>
      </p:sp>
      <p:sp>
        <p:nvSpPr>
          <p:cNvPr id="19" name="Oval 18"/>
          <p:cNvSpPr/>
          <p:nvPr/>
        </p:nvSpPr>
        <p:spPr>
          <a:xfrm>
            <a:off x="3899482" y="2996952"/>
            <a:ext cx="2160240" cy="122413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0" name="Oval 19"/>
          <p:cNvSpPr/>
          <p:nvPr/>
        </p:nvSpPr>
        <p:spPr>
          <a:xfrm>
            <a:off x="6187884" y="2997827"/>
            <a:ext cx="1984516" cy="122588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459348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422748" y="1106712"/>
            <a:ext cx="617358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s-IS" dirty="0">
              <a:solidFill>
                <a:schemeClr val="accent5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602496" y="684323"/>
            <a:ext cx="2684751" cy="993889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s-IS" sz="1900" dirty="0" err="1" smtClean="0">
                <a:solidFill>
                  <a:schemeClr val="accent5"/>
                </a:solidFill>
              </a:rPr>
              <a:t>Ca</a:t>
            </a:r>
            <a:r>
              <a:rPr lang="is-IS" sz="1900" dirty="0" smtClean="0">
                <a:solidFill>
                  <a:schemeClr val="accent5"/>
                </a:solidFill>
              </a:rPr>
              <a:t> 4500-5000 </a:t>
            </a:r>
            <a:r>
              <a:rPr lang="is-IS" sz="1900" dirty="0" err="1" smtClean="0">
                <a:solidFill>
                  <a:schemeClr val="accent5"/>
                </a:solidFill>
              </a:rPr>
              <a:t>with</a:t>
            </a:r>
            <a:r>
              <a:rPr lang="is-IS" sz="1900" dirty="0" smtClean="0">
                <a:solidFill>
                  <a:schemeClr val="accent5"/>
                </a:solidFill>
              </a:rPr>
              <a:t> MGUS/SMM</a:t>
            </a:r>
            <a:endParaRPr lang="en-US" sz="1900" dirty="0">
              <a:solidFill>
                <a:schemeClr val="accent5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874304" y="3128663"/>
            <a:ext cx="1728192" cy="993889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s-IS" sz="1900" dirty="0" smtClean="0">
                <a:solidFill>
                  <a:schemeClr val="accent5"/>
                </a:solidFill>
              </a:rPr>
              <a:t>No further </a:t>
            </a:r>
            <a:r>
              <a:rPr lang="is-IS" sz="1900" dirty="0" err="1" smtClean="0">
                <a:solidFill>
                  <a:schemeClr val="accent5"/>
                </a:solidFill>
              </a:rPr>
              <a:t>work</a:t>
            </a:r>
            <a:r>
              <a:rPr lang="is-IS" sz="1900" dirty="0" err="1">
                <a:solidFill>
                  <a:schemeClr val="accent5"/>
                </a:solidFill>
              </a:rPr>
              <a:t>-</a:t>
            </a:r>
            <a:r>
              <a:rPr lang="is-IS" sz="1900" dirty="0" err="1" smtClean="0">
                <a:solidFill>
                  <a:schemeClr val="accent5"/>
                </a:solidFill>
              </a:rPr>
              <a:t>up</a:t>
            </a:r>
            <a:endParaRPr lang="is-IS" sz="1900" dirty="0" smtClean="0">
              <a:solidFill>
                <a:schemeClr val="accent5"/>
              </a:solidFill>
            </a:endParaRPr>
          </a:p>
          <a:p>
            <a:pPr algn="ctr"/>
            <a:r>
              <a:rPr lang="is-IS" sz="1900" dirty="0" smtClean="0">
                <a:solidFill>
                  <a:schemeClr val="accent5"/>
                </a:solidFill>
              </a:rPr>
              <a:t>N=1500</a:t>
            </a:r>
            <a:endParaRPr lang="en-US" sz="1900" dirty="0">
              <a:solidFill>
                <a:schemeClr val="accent5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828747" y="3128663"/>
            <a:ext cx="2232248" cy="993889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s-IS" sz="1900" dirty="0" smtClean="0">
              <a:solidFill>
                <a:schemeClr val="accent5"/>
              </a:solidFill>
            </a:endParaRPr>
          </a:p>
          <a:p>
            <a:pPr algn="ctr"/>
            <a:r>
              <a:rPr lang="is-IS" sz="1900" dirty="0" smtClean="0">
                <a:solidFill>
                  <a:schemeClr val="accent5"/>
                </a:solidFill>
              </a:rPr>
              <a:t>IMWG</a:t>
            </a:r>
          </a:p>
          <a:p>
            <a:pPr algn="ctr"/>
            <a:r>
              <a:rPr lang="is-IS" sz="1900" dirty="0" err="1" smtClean="0">
                <a:solidFill>
                  <a:schemeClr val="accent5"/>
                </a:solidFill>
              </a:rPr>
              <a:t>Reccommendations</a:t>
            </a:r>
            <a:endParaRPr lang="is-IS" sz="1900" dirty="0" smtClean="0">
              <a:solidFill>
                <a:schemeClr val="accent5"/>
              </a:solidFill>
            </a:endParaRPr>
          </a:p>
          <a:p>
            <a:pPr algn="ctr"/>
            <a:r>
              <a:rPr lang="is-IS" sz="1900" dirty="0" smtClean="0">
                <a:solidFill>
                  <a:schemeClr val="accent5"/>
                </a:solidFill>
              </a:rPr>
              <a:t>N=1500</a:t>
            </a:r>
          </a:p>
          <a:p>
            <a:pPr algn="ctr"/>
            <a:endParaRPr lang="en-US" sz="1900" dirty="0">
              <a:solidFill>
                <a:schemeClr val="accent5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300510" y="3122936"/>
            <a:ext cx="1728192" cy="993889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s-IS" sz="1900" dirty="0" err="1">
                <a:solidFill>
                  <a:schemeClr val="accent5"/>
                </a:solidFill>
              </a:rPr>
              <a:t>Intervention</a:t>
            </a:r>
            <a:r>
              <a:rPr lang="is-IS" sz="1900" dirty="0">
                <a:solidFill>
                  <a:schemeClr val="accent5"/>
                </a:solidFill>
              </a:rPr>
              <a:t> arm</a:t>
            </a:r>
          </a:p>
          <a:p>
            <a:pPr algn="ctr"/>
            <a:r>
              <a:rPr lang="is-IS" sz="1900" dirty="0">
                <a:solidFill>
                  <a:schemeClr val="accent5"/>
                </a:solidFill>
              </a:rPr>
              <a:t>N=1500</a:t>
            </a:r>
            <a:endParaRPr lang="en-US" sz="1900" dirty="0">
              <a:solidFill>
                <a:schemeClr val="accent5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5400251" y="2524217"/>
            <a:ext cx="1800518" cy="57606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endCxn id="7" idx="0"/>
          </p:cNvCxnSpPr>
          <p:nvPr/>
        </p:nvCxnSpPr>
        <p:spPr>
          <a:xfrm flipH="1">
            <a:off x="2738400" y="2546872"/>
            <a:ext cx="1771142" cy="58179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endCxn id="8" idx="0"/>
          </p:cNvCxnSpPr>
          <p:nvPr/>
        </p:nvCxnSpPr>
        <p:spPr>
          <a:xfrm>
            <a:off x="4944871" y="2849041"/>
            <a:ext cx="0" cy="27962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>
            <a:off x="4287601" y="1532893"/>
            <a:ext cx="1314541" cy="127348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s-IS" sz="5000" dirty="0" smtClean="0">
                <a:solidFill>
                  <a:schemeClr val="bg1">
                    <a:lumMod val="50000"/>
                  </a:schemeClr>
                </a:solidFill>
              </a:rPr>
              <a:t>R</a:t>
            </a:r>
            <a:endParaRPr lang="en-US" sz="5000" dirty="0">
              <a:solidFill>
                <a:srgbClr val="C0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11560" y="4293096"/>
            <a:ext cx="727280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indent="-457200">
              <a:buClr>
                <a:schemeClr val="bg1"/>
              </a:buClr>
              <a:buFont typeface="Arial" charset="0"/>
              <a:buChar char="•"/>
            </a:pPr>
            <a:r>
              <a:rPr lang="en-US" dirty="0" smtClean="0"/>
              <a:t>Quality of life assessments</a:t>
            </a:r>
          </a:p>
          <a:p>
            <a:pPr lvl="1" indent="-457200">
              <a:buClr>
                <a:schemeClr val="bg1"/>
              </a:buClr>
              <a:buFont typeface="Arial" charset="0"/>
              <a:buChar char="•"/>
            </a:pPr>
            <a:r>
              <a:rPr lang="en-US" dirty="0" smtClean="0"/>
              <a:t>Imaging</a:t>
            </a:r>
          </a:p>
          <a:p>
            <a:pPr marL="457200" indent="-457200">
              <a:buClr>
                <a:schemeClr val="bg1"/>
              </a:buClr>
              <a:buFont typeface="Arial" charset="0"/>
              <a:buChar char="•"/>
            </a:pPr>
            <a:r>
              <a:rPr lang="en-US" dirty="0" smtClean="0"/>
              <a:t>Integrating germline genetic variants in risk assessment for progression</a:t>
            </a:r>
          </a:p>
          <a:p>
            <a:pPr marL="457200" indent="-457200">
              <a:buClr>
                <a:schemeClr val="bg1"/>
              </a:buClr>
              <a:buFont typeface="Arial" charset="0"/>
              <a:buChar char="•"/>
            </a:pPr>
            <a:r>
              <a:rPr lang="en-US" dirty="0" smtClean="0"/>
              <a:t>Flow cytometry of bone marrow and peripheral blood</a:t>
            </a:r>
          </a:p>
          <a:p>
            <a:pPr marL="457200" indent="-457200">
              <a:buClr>
                <a:schemeClr val="bg1"/>
              </a:buClr>
              <a:buFont typeface="Arial" charset="0"/>
              <a:buChar char="•"/>
            </a:pPr>
            <a:r>
              <a:rPr lang="en-US" dirty="0" smtClean="0"/>
              <a:t>Control group form non-MGUS</a:t>
            </a:r>
          </a:p>
          <a:p>
            <a:pPr marL="457200" indent="-457200">
              <a:buClr>
                <a:schemeClr val="bg1"/>
              </a:buClr>
              <a:buFont typeface="Arial" charset="0"/>
              <a:buChar char="•"/>
            </a:pPr>
            <a:r>
              <a:rPr lang="en-US" dirty="0" smtClean="0"/>
              <a:t>Biobanking</a:t>
            </a:r>
          </a:p>
          <a:p>
            <a:pPr>
              <a:buClr>
                <a:schemeClr val="bg1"/>
              </a:buClr>
            </a:pPr>
            <a:endParaRPr lang="is-IS" dirty="0"/>
          </a:p>
        </p:txBody>
      </p:sp>
      <p:sp>
        <p:nvSpPr>
          <p:cNvPr id="19" name="Oval 18"/>
          <p:cNvSpPr/>
          <p:nvPr/>
        </p:nvSpPr>
        <p:spPr>
          <a:xfrm>
            <a:off x="3899482" y="2996952"/>
            <a:ext cx="2160240" cy="122413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0" name="Oval 19"/>
          <p:cNvSpPr/>
          <p:nvPr/>
        </p:nvSpPr>
        <p:spPr>
          <a:xfrm>
            <a:off x="6187884" y="2997827"/>
            <a:ext cx="1984516" cy="122588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7" name="Rounded Rectangle 16"/>
          <p:cNvSpPr/>
          <p:nvPr/>
        </p:nvSpPr>
        <p:spPr>
          <a:xfrm>
            <a:off x="6732240" y="684321"/>
            <a:ext cx="1728192" cy="993889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s-IS" sz="1900" dirty="0" err="1">
                <a:solidFill>
                  <a:schemeClr val="accent5"/>
                </a:solidFill>
              </a:rPr>
              <a:t>W</a:t>
            </a:r>
            <a:r>
              <a:rPr lang="is-IS" sz="1900" dirty="0" err="1" smtClean="0">
                <a:solidFill>
                  <a:schemeClr val="accent5"/>
                </a:solidFill>
              </a:rPr>
              <a:t>ithout</a:t>
            </a:r>
            <a:r>
              <a:rPr lang="is-IS" sz="1900" dirty="0" smtClean="0">
                <a:solidFill>
                  <a:schemeClr val="accent5"/>
                </a:solidFill>
              </a:rPr>
              <a:t> MGUS/SMM</a:t>
            </a:r>
            <a:endParaRPr lang="en-US" sz="1900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9916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881056" y="548680"/>
            <a:ext cx="3165290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900">
                <a:solidFill>
                  <a:schemeClr val="tx1"/>
                </a:solidFill>
                <a:latin typeface="Frutiger LT Std 55 Roman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500">
                <a:solidFill>
                  <a:schemeClr val="tx1"/>
                </a:solidFill>
                <a:latin typeface="Frutiger LT Std 55 Roman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100">
                <a:solidFill>
                  <a:schemeClr val="tx1"/>
                </a:solidFill>
                <a:latin typeface="Frutiger LT Std 55 Roman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Frutiger LT Std 55 Roman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Frutiger LT Std 55 Roman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Frutiger LT Std 55 Roman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Frutiger LT Std 55 Roman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Frutiger LT Std 55 Roman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Frutiger LT Std 55 Roman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is-IS" sz="2500" dirty="0" err="1" smtClean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Reglulegt</a:t>
            </a:r>
            <a:r>
              <a:rPr lang="en-US" altLang="is-IS" sz="2500" dirty="0" smtClean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altLang="is-IS" sz="2500" dirty="0" err="1" smtClean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lífsgæðamat</a:t>
            </a:r>
            <a:endParaRPr lang="en-US" altLang="is-IS" sz="2500" dirty="0" smtClean="0">
              <a:solidFill>
                <a:schemeClr val="bg1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cxnSp>
        <p:nvCxnSpPr>
          <p:cNvPr id="5" name="Straight Connector 4"/>
          <p:cNvCxnSpPr>
            <a:cxnSpLocks noChangeShapeType="1"/>
          </p:cNvCxnSpPr>
          <p:nvPr/>
        </p:nvCxnSpPr>
        <p:spPr bwMode="auto">
          <a:xfrm>
            <a:off x="2339752" y="1066252"/>
            <a:ext cx="4320480" cy="0"/>
          </a:xfrm>
          <a:prstGeom prst="line">
            <a:avLst/>
          </a:prstGeom>
          <a:noFill/>
          <a:ln w="38100" algn="ctr">
            <a:solidFill>
              <a:schemeClr val="bg2">
                <a:lumMod val="7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3341" y="1124744"/>
            <a:ext cx="5940947" cy="4825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2964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694581"/>
            <a:ext cx="8229600" cy="724942"/>
          </a:xfrm>
          <a:noFill/>
        </p:spPr>
        <p:txBody>
          <a:bodyPr/>
          <a:lstStyle/>
          <a:p>
            <a:pPr eaLnBrk="1" hangingPunct="1"/>
            <a:r>
              <a:rPr lang="is-IS" altLang="is-IS" dirty="0" smtClean="0"/>
              <a:t>Aðal niðurstöður</a:t>
            </a:r>
            <a:endParaRPr lang="en-US" altLang="is-IS" dirty="0" smtClean="0"/>
          </a:p>
        </p:txBody>
      </p:sp>
      <p:sp>
        <p:nvSpPr>
          <p:cNvPr id="4" name="Content Placeholder 3"/>
          <p:cNvSpPr txBox="1">
            <a:spLocks noGrp="1"/>
          </p:cNvSpPr>
          <p:nvPr>
            <p:ph idx="1"/>
          </p:nvPr>
        </p:nvSpPr>
        <p:spPr>
          <a:xfrm>
            <a:off x="1331640" y="1628800"/>
            <a:ext cx="7355159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dirty="0" smtClean="0">
                <a:solidFill>
                  <a:schemeClr val="accent6">
                    <a:lumMod val="50000"/>
                  </a:schemeClr>
                </a:solidFill>
              </a:rPr>
              <a:t>Áhrif </a:t>
            </a:r>
            <a:r>
              <a:rPr lang="is-IS" dirty="0" err="1" smtClean="0">
                <a:solidFill>
                  <a:schemeClr val="accent6">
                    <a:lumMod val="50000"/>
                  </a:schemeClr>
                </a:solidFill>
              </a:rPr>
              <a:t>skimunar</a:t>
            </a:r>
            <a:r>
              <a:rPr lang="is-IS" dirty="0" smtClean="0">
                <a:solidFill>
                  <a:schemeClr val="accent6">
                    <a:lumMod val="50000"/>
                  </a:schemeClr>
                </a:solidFill>
              </a:rPr>
              <a:t> fyrir forstigi mergæxlis</a:t>
            </a:r>
          </a:p>
          <a:p>
            <a:pPr lvl="1"/>
            <a:r>
              <a:rPr lang="is-IS" dirty="0" smtClean="0">
                <a:solidFill>
                  <a:schemeClr val="accent6">
                    <a:lumMod val="50000"/>
                  </a:schemeClr>
                </a:solidFill>
              </a:rPr>
              <a:t>Á lífslíkur</a:t>
            </a:r>
          </a:p>
          <a:p>
            <a:pPr lvl="1"/>
            <a:r>
              <a:rPr lang="is-IS" dirty="0" smtClean="0">
                <a:solidFill>
                  <a:schemeClr val="accent6">
                    <a:lumMod val="50000"/>
                  </a:schemeClr>
                </a:solidFill>
              </a:rPr>
              <a:t>Á horfur þeirra sem greinast með mergæxli</a:t>
            </a:r>
          </a:p>
          <a:p>
            <a:pPr lvl="1"/>
            <a:r>
              <a:rPr lang="is-IS" dirty="0" smtClean="0">
                <a:solidFill>
                  <a:schemeClr val="accent6">
                    <a:lumMod val="50000"/>
                  </a:schemeClr>
                </a:solidFill>
              </a:rPr>
              <a:t>Á lífsgæði</a:t>
            </a:r>
          </a:p>
          <a:p>
            <a:pPr lvl="1"/>
            <a:r>
              <a:rPr lang="is-IS" dirty="0" smtClean="0">
                <a:solidFill>
                  <a:schemeClr val="accent6">
                    <a:lumMod val="50000"/>
                  </a:schemeClr>
                </a:solidFill>
              </a:rPr>
              <a:t>Á kostnað</a:t>
            </a:r>
          </a:p>
          <a:p>
            <a:r>
              <a:rPr lang="is-IS" dirty="0" smtClean="0">
                <a:solidFill>
                  <a:schemeClr val="accent6">
                    <a:lumMod val="50000"/>
                  </a:schemeClr>
                </a:solidFill>
              </a:rPr>
              <a:t>Upplýsingar um besta mögulegu greiningarferli og eftirfylgni</a:t>
            </a:r>
          </a:p>
          <a:p>
            <a:r>
              <a:rPr lang="is-IS" dirty="0" err="1" smtClean="0">
                <a:solidFill>
                  <a:schemeClr val="accent6">
                    <a:lumMod val="50000"/>
                  </a:schemeClr>
                </a:solidFill>
              </a:rPr>
              <a:t>Nýtt</a:t>
            </a:r>
            <a:r>
              <a:rPr lang="is-IS" dirty="0" smtClean="0">
                <a:solidFill>
                  <a:schemeClr val="accent6">
                    <a:lumMod val="50000"/>
                  </a:schemeClr>
                </a:solidFill>
              </a:rPr>
              <a:t> áhættumat</a:t>
            </a:r>
          </a:p>
          <a:p>
            <a:r>
              <a:rPr lang="is-IS" dirty="0" smtClean="0">
                <a:solidFill>
                  <a:schemeClr val="accent6">
                    <a:lumMod val="50000"/>
                  </a:schemeClr>
                </a:solidFill>
              </a:rPr>
              <a:t>Möguleiki á meðferð áður en einkenna verður vart</a:t>
            </a:r>
          </a:p>
          <a:p>
            <a:r>
              <a:rPr lang="is-IS" dirty="0" smtClean="0">
                <a:solidFill>
                  <a:schemeClr val="accent6">
                    <a:lumMod val="50000"/>
                  </a:schemeClr>
                </a:solidFill>
              </a:rPr>
              <a:t>Fyrirbyggja frekar en að meðhöndla?</a:t>
            </a:r>
          </a:p>
        </p:txBody>
      </p:sp>
      <p:cxnSp>
        <p:nvCxnSpPr>
          <p:cNvPr id="7" name="Straight Connector 6"/>
          <p:cNvCxnSpPr>
            <a:cxnSpLocks noChangeShapeType="1"/>
          </p:cNvCxnSpPr>
          <p:nvPr/>
        </p:nvCxnSpPr>
        <p:spPr bwMode="auto">
          <a:xfrm>
            <a:off x="2771800" y="1419523"/>
            <a:ext cx="3960440" cy="0"/>
          </a:xfrm>
          <a:prstGeom prst="line">
            <a:avLst/>
          </a:prstGeom>
          <a:noFill/>
          <a:ln w="38100" algn="ctr">
            <a:solidFill>
              <a:schemeClr val="bg2">
                <a:lumMod val="7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873448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 txBox="1">
            <a:spLocks noGrp="1"/>
          </p:cNvSpPr>
          <p:nvPr>
            <p:ph idx="1"/>
          </p:nvPr>
        </p:nvSpPr>
        <p:spPr>
          <a:xfrm>
            <a:off x="390364" y="2492896"/>
            <a:ext cx="82912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is-IS" sz="4000" dirty="0" smtClean="0"/>
              <a:t>Rannsaka mögulegan ávinning þess að skima fyrir forstigi mergæxlis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Markmið</a:t>
            </a:r>
            <a:r>
              <a:rPr lang="en-US" dirty="0" smtClean="0"/>
              <a:t> </a:t>
            </a:r>
            <a:r>
              <a:rPr lang="en-US" dirty="0" err="1" smtClean="0"/>
              <a:t>rannsóknarinnar</a:t>
            </a:r>
            <a:endParaRPr lang="en-US" dirty="0"/>
          </a:p>
        </p:txBody>
      </p:sp>
      <p:cxnSp>
        <p:nvCxnSpPr>
          <p:cNvPr id="5" name="Straight Connector 4"/>
          <p:cNvCxnSpPr>
            <a:cxnSpLocks noChangeShapeType="1"/>
          </p:cNvCxnSpPr>
          <p:nvPr/>
        </p:nvCxnSpPr>
        <p:spPr bwMode="auto">
          <a:xfrm>
            <a:off x="2051720" y="1268760"/>
            <a:ext cx="4968552" cy="0"/>
          </a:xfrm>
          <a:prstGeom prst="line">
            <a:avLst/>
          </a:prstGeom>
          <a:noFill/>
          <a:ln w="38100" algn="ctr">
            <a:solidFill>
              <a:schemeClr val="bg2">
                <a:lumMod val="7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3178833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849742"/>
            <a:ext cx="7848872" cy="3451466"/>
          </a:xfrm>
        </p:spPr>
        <p:txBody>
          <a:bodyPr>
            <a:normAutofit/>
          </a:bodyPr>
          <a:lstStyle/>
          <a:p>
            <a:pPr>
              <a:lnSpc>
                <a:spcPts val="2800"/>
              </a:lnSpc>
            </a:pPr>
            <a:r>
              <a:rPr lang="is-IS" sz="2400" dirty="0" smtClean="0">
                <a:solidFill>
                  <a:schemeClr val="tx1"/>
                </a:solidFill>
              </a:rPr>
              <a:t>Rafrænt upplýst samþykki í heilli þjóð</a:t>
            </a:r>
            <a:endParaRPr lang="is-IS" sz="2400" dirty="0">
              <a:solidFill>
                <a:schemeClr val="tx1"/>
              </a:solidFill>
            </a:endParaRPr>
          </a:p>
          <a:p>
            <a:pPr>
              <a:lnSpc>
                <a:spcPts val="2800"/>
              </a:lnSpc>
            </a:pPr>
            <a:r>
              <a:rPr lang="is-IS" sz="2400" dirty="0" smtClean="0">
                <a:solidFill>
                  <a:schemeClr val="tx1"/>
                </a:solidFill>
              </a:rPr>
              <a:t>Sýnataka án þess að kalla þátttakendur inn</a:t>
            </a:r>
          </a:p>
          <a:p>
            <a:pPr>
              <a:lnSpc>
                <a:spcPts val="2800"/>
              </a:lnSpc>
            </a:pPr>
            <a:r>
              <a:rPr lang="is-IS" sz="2400" dirty="0" smtClean="0">
                <a:solidFill>
                  <a:schemeClr val="tx1"/>
                </a:solidFill>
              </a:rPr>
              <a:t>Lífsgæðamat í </a:t>
            </a:r>
            <a:r>
              <a:rPr lang="is-IS" sz="2400" dirty="0" err="1" smtClean="0">
                <a:solidFill>
                  <a:schemeClr val="tx1"/>
                </a:solidFill>
              </a:rPr>
              <a:t>skimunarrannsókn</a:t>
            </a:r>
            <a:r>
              <a:rPr lang="is-IS" sz="2400" dirty="0">
                <a:solidFill>
                  <a:schemeClr val="tx1"/>
                </a:solidFill>
              </a:rPr>
              <a:t> á  </a:t>
            </a:r>
            <a:r>
              <a:rPr lang="is-IS" sz="2400" dirty="0" smtClean="0">
                <a:solidFill>
                  <a:schemeClr val="tx1"/>
                </a:solidFill>
              </a:rPr>
              <a:t>krabbameinum</a:t>
            </a:r>
          </a:p>
          <a:p>
            <a:pPr>
              <a:lnSpc>
                <a:spcPts val="2800"/>
              </a:lnSpc>
            </a:pPr>
            <a:r>
              <a:rPr lang="is-IS" sz="2400" dirty="0" smtClean="0">
                <a:solidFill>
                  <a:schemeClr val="tx1"/>
                </a:solidFill>
              </a:rPr>
              <a:t>Framsýn rannsókn og handahófskennd skipting</a:t>
            </a:r>
          </a:p>
          <a:p>
            <a:pPr>
              <a:lnSpc>
                <a:spcPts val="2800"/>
              </a:lnSpc>
            </a:pPr>
            <a:r>
              <a:rPr lang="is-IS" sz="2400" dirty="0" smtClean="0">
                <a:solidFill>
                  <a:schemeClr val="tx1"/>
                </a:solidFill>
              </a:rPr>
              <a:t>Upplýsingasöfnun með samkeyrslu gagna í heilsufarsgagnagrunnum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694581"/>
            <a:ext cx="8229600" cy="724942"/>
          </a:xfrm>
          <a:noFill/>
        </p:spPr>
        <p:txBody>
          <a:bodyPr/>
          <a:lstStyle/>
          <a:p>
            <a:pPr eaLnBrk="1" hangingPunct="1"/>
            <a:r>
              <a:rPr lang="is-IS" altLang="is-IS" dirty="0" smtClean="0"/>
              <a:t>Nýjungar í rannsóknum</a:t>
            </a:r>
            <a:endParaRPr lang="en-US" altLang="is-IS" dirty="0" smtClean="0"/>
          </a:p>
        </p:txBody>
      </p:sp>
      <p:cxnSp>
        <p:nvCxnSpPr>
          <p:cNvPr id="5" name="Straight Connector 4"/>
          <p:cNvCxnSpPr>
            <a:cxnSpLocks noChangeShapeType="1"/>
          </p:cNvCxnSpPr>
          <p:nvPr/>
        </p:nvCxnSpPr>
        <p:spPr bwMode="auto">
          <a:xfrm>
            <a:off x="2771800" y="1419523"/>
            <a:ext cx="4032448" cy="0"/>
          </a:xfrm>
          <a:prstGeom prst="line">
            <a:avLst/>
          </a:prstGeom>
          <a:noFill/>
          <a:ln w="38100" algn="ctr">
            <a:solidFill>
              <a:schemeClr val="bg2">
                <a:lumMod val="7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765042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Forkönnun á Akranes</a:t>
            </a:r>
            <a:endParaRPr lang="is-IS" dirty="0"/>
          </a:p>
        </p:txBody>
      </p:sp>
      <p:pic>
        <p:nvPicPr>
          <p:cNvPr id="7170" name="Picture 2" descr="https://scontent-lhr3-1.xx.fbcdn.net/v/t35.0-12/14315715_10153860463681200_1128494571_o.jpg?oh=fc1d2449eea7f5c1a8753b3255618bbd&amp;oe=57DC7CB0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8839" y="1268612"/>
            <a:ext cx="5545449" cy="496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Straight Connector 3"/>
          <p:cNvCxnSpPr>
            <a:cxnSpLocks noChangeShapeType="1"/>
          </p:cNvCxnSpPr>
          <p:nvPr/>
        </p:nvCxnSpPr>
        <p:spPr bwMode="auto">
          <a:xfrm>
            <a:off x="2555776" y="1124744"/>
            <a:ext cx="3816424" cy="0"/>
          </a:xfrm>
          <a:prstGeom prst="line">
            <a:avLst/>
          </a:prstGeom>
          <a:noFill/>
          <a:ln w="38100" algn="ctr">
            <a:solidFill>
              <a:schemeClr val="bg2">
                <a:lumMod val="7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3228674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276872"/>
            <a:ext cx="8229600" cy="1143000"/>
          </a:xfrm>
        </p:spPr>
        <p:txBody>
          <a:bodyPr/>
          <a:lstStyle/>
          <a:p>
            <a:r>
              <a:rPr lang="is-IS" dirty="0" smtClean="0"/>
              <a:t>Nú þegar </a:t>
            </a:r>
            <a:r>
              <a:rPr lang="is-IS" smtClean="0"/>
              <a:t>yfir </a:t>
            </a:r>
            <a:r>
              <a:rPr lang="is-IS" smtClean="0"/>
              <a:t>55</a:t>
            </a:r>
            <a:r>
              <a:rPr lang="is-IS" dirty="0" smtClean="0"/>
              <a:t>% þátttaka á Akranesi</a:t>
            </a:r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330829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636912"/>
            <a:ext cx="8229600" cy="1143000"/>
          </a:xfrm>
        </p:spPr>
        <p:txBody>
          <a:bodyPr/>
          <a:lstStyle/>
          <a:p>
            <a:r>
              <a:rPr lang="is-IS" dirty="0" smtClean="0"/>
              <a:t>Hugsanlegt að meðhöndla alla með mergæxli á Íslandi snemma í sjúkdómsferlinu</a:t>
            </a:r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4291303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bsri.myeloma.org/wp-content/uploads/2014/08/bsri_logoSM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509120"/>
            <a:ext cx="2013269" cy="1844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https://myeloma.org/images/IMF_logo1_colo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5411440"/>
            <a:ext cx="1954581" cy="753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s://www.cycleforsurvival.org/sites/default/files/styles/large_background/public/media/msk_logo_transparent_black.png?itok=0awRHHNe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203326"/>
            <a:ext cx="3095625" cy="1009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8" name="Picture 10" descr="http://www.optimum.co.uk/wp-content/uploads/2016/01/MainLogo-IFS-TheBindingSit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248796"/>
            <a:ext cx="2256185" cy="1316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00" name="Picture 12" descr="http://heilsusaga.hi.is/files/krabb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164954"/>
            <a:ext cx="2743200" cy="1200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16" descr="Image result for karolinska institutet 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s-IS"/>
          </a:p>
        </p:txBody>
      </p:sp>
      <p:pic>
        <p:nvPicPr>
          <p:cNvPr id="12306" name="Picture 18" descr="http://www.cmb.ki.se/research/dantuma/KI%20logo.gi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6789" y="3717032"/>
            <a:ext cx="1087299" cy="1375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08" name="Picture 20" descr="http://www.landspitali.is/library/2014/template/logo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2999805"/>
            <a:ext cx="2276475" cy="666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0" name="Picture 2" descr="http://nemendafelog.hi.is/bog/files/2016/01/decode.jpg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042779"/>
            <a:ext cx="3172362" cy="1114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458269" y="620688"/>
            <a:ext cx="8229600" cy="85496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s-IS" dirty="0" smtClean="0"/>
              <a:t>Samstarfsaðilar</a:t>
            </a:r>
            <a:endParaRPr lang="is-IS" dirty="0"/>
          </a:p>
        </p:txBody>
      </p:sp>
      <p:pic>
        <p:nvPicPr>
          <p:cNvPr id="6146" name="Picture 2" descr="Image result for háskóli íslands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048172"/>
            <a:ext cx="3810000" cy="1181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" name="Straight Connector 13"/>
          <p:cNvCxnSpPr>
            <a:cxnSpLocks noChangeShapeType="1"/>
          </p:cNvCxnSpPr>
          <p:nvPr/>
        </p:nvCxnSpPr>
        <p:spPr bwMode="auto">
          <a:xfrm>
            <a:off x="2051720" y="1268760"/>
            <a:ext cx="4968552" cy="0"/>
          </a:xfrm>
          <a:prstGeom prst="line">
            <a:avLst/>
          </a:prstGeom>
          <a:noFill/>
          <a:ln w="38100" algn="ctr">
            <a:solidFill>
              <a:schemeClr val="bg2">
                <a:lumMod val="7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7170" name="Picture 2" descr="Bildresultat för hjartavernd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5997" y="2348880"/>
            <a:ext cx="1692188" cy="1061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6351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356AF1DC-DBF6-46EF-A48A-2B236FDE1AF8" descr="69C81186-19C1-4C93-B516-BF790337462E@hvitahusi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1500" y="0"/>
            <a:ext cx="10287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8273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41784"/>
            <a:ext cx="8229600" cy="1143000"/>
          </a:xfrm>
        </p:spPr>
        <p:txBody>
          <a:bodyPr>
            <a:normAutofit/>
          </a:bodyPr>
          <a:lstStyle/>
          <a:p>
            <a:r>
              <a:rPr lang="is-IS" dirty="0" smtClean="0"/>
              <a:t>Rannsóknarhópur</a:t>
            </a:r>
            <a:endParaRPr lang="is-IS" dirty="0"/>
          </a:p>
        </p:txBody>
      </p:sp>
      <p:cxnSp>
        <p:nvCxnSpPr>
          <p:cNvPr id="5" name="Straight Connector 4"/>
          <p:cNvCxnSpPr>
            <a:cxnSpLocks noChangeShapeType="1"/>
          </p:cNvCxnSpPr>
          <p:nvPr/>
        </p:nvCxnSpPr>
        <p:spPr bwMode="auto">
          <a:xfrm>
            <a:off x="2051720" y="1268760"/>
            <a:ext cx="4968552" cy="0"/>
          </a:xfrm>
          <a:prstGeom prst="line">
            <a:avLst/>
          </a:prstGeom>
          <a:noFill/>
          <a:ln w="38100" algn="ctr">
            <a:solidFill>
              <a:schemeClr val="bg2">
                <a:lumMod val="7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" y="1811564"/>
            <a:ext cx="6923112" cy="3451826"/>
          </a:xfrm>
        </p:spPr>
      </p:pic>
    </p:spTree>
    <p:extLst>
      <p:ext uri="{BB962C8B-B14F-4D97-AF65-F5344CB8AC3E}">
        <p14:creationId xmlns:p14="http://schemas.microsoft.com/office/powerpoint/2010/main" val="18823560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476672"/>
            <a:ext cx="4627339" cy="5849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3491880" y="3861048"/>
            <a:ext cx="2520280" cy="216024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563888" y="3692058"/>
            <a:ext cx="3816424" cy="2185214"/>
          </a:xfrm>
          <a:prstGeom prst="rect">
            <a:avLst/>
          </a:prstGeom>
          <a:solidFill>
            <a:srgbClr val="FFFFFF">
              <a:alpha val="0"/>
            </a:srgbClr>
          </a:solidFill>
        </p:spPr>
        <p:txBody>
          <a:bodyPr wrap="square" rtlCol="0">
            <a:spAutoFit/>
          </a:bodyPr>
          <a:lstStyle/>
          <a:p>
            <a:endParaRPr lang="is-IS" dirty="0" smtClean="0"/>
          </a:p>
          <a:p>
            <a:r>
              <a:rPr lang="is-IS" sz="2000" b="1" dirty="0" smtClean="0"/>
              <a:t>„Sem verndari þessa átaks höfða ég til landsmanna allra að ganga til liðs við </a:t>
            </a:r>
            <a:r>
              <a:rPr lang="is-IS" sz="2000" b="1" dirty="0" err="1" smtClean="0"/>
              <a:t>færustu</a:t>
            </a:r>
            <a:r>
              <a:rPr lang="is-IS" sz="2000" b="1" dirty="0" smtClean="0"/>
              <a:t> vísindamenn okkar, sem vinna að þessu verkefni í </a:t>
            </a:r>
            <a:r>
              <a:rPr lang="is-IS" sz="2000" b="1" dirty="0" err="1" smtClean="0"/>
              <a:t>þágu</a:t>
            </a:r>
            <a:r>
              <a:rPr lang="is-IS" sz="2000" b="1" dirty="0" smtClean="0"/>
              <a:t> okkar allra.“</a:t>
            </a:r>
          </a:p>
          <a:p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3812387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is-IS" altLang="is-IS" sz="3200" dirty="0" smtClean="0">
                <a:solidFill>
                  <a:srgbClr val="512E7E"/>
                </a:solidFill>
              </a:rPr>
              <a:t>Plasmafrumur</a:t>
            </a:r>
            <a:endParaRPr lang="sv-SE" altLang="is-IS" dirty="0" smtClean="0"/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7848600" y="5105400"/>
            <a:ext cx="457200" cy="1219200"/>
          </a:xfrm>
        </p:spPr>
        <p:txBody>
          <a:bodyPr/>
          <a:lstStyle/>
          <a:p>
            <a:endParaRPr lang="sv-SE" altLang="is-IS" sz="2800" smtClean="0"/>
          </a:p>
        </p:txBody>
      </p:sp>
      <p:sp>
        <p:nvSpPr>
          <p:cNvPr id="94212" name="Platshållare för ClipArt 4"/>
          <p:cNvSpPr>
            <a:spLocks noGrp="1" noTextEdit="1"/>
          </p:cNvSpPr>
          <p:nvPr>
            <p:ph type="clipArt" sz="half" idx="1"/>
          </p:nvPr>
        </p:nvSpPr>
        <p:spPr/>
      </p:sp>
      <p:pic>
        <p:nvPicPr>
          <p:cNvPr id="94213" name="Picture 5" descr="http://www.healthsystem.virginia.edu/internet/hematology/HessImages/Plasma-cells-website.jpg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752600"/>
            <a:ext cx="5260975" cy="3798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Connector 5"/>
          <p:cNvCxnSpPr>
            <a:cxnSpLocks noChangeShapeType="1"/>
          </p:cNvCxnSpPr>
          <p:nvPr/>
        </p:nvCxnSpPr>
        <p:spPr bwMode="auto">
          <a:xfrm>
            <a:off x="2051720" y="1412776"/>
            <a:ext cx="4968552" cy="0"/>
          </a:xfrm>
          <a:prstGeom prst="line">
            <a:avLst/>
          </a:prstGeom>
          <a:noFill/>
          <a:ln w="38100" algn="ctr">
            <a:solidFill>
              <a:schemeClr val="bg2">
                <a:lumMod val="7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2457109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is-IS" altLang="is-IS" sz="3200" dirty="0" smtClean="0"/>
              <a:t>Einkenni mergæxlis</a:t>
            </a:r>
            <a:endParaRPr lang="is-IS" sz="3200" dirty="0"/>
          </a:p>
        </p:txBody>
      </p:sp>
      <p:sp>
        <p:nvSpPr>
          <p:cNvPr id="54275" name="Content Placeholder 2"/>
          <p:cNvSpPr>
            <a:spLocks noGrp="1"/>
          </p:cNvSpPr>
          <p:nvPr>
            <p:ph sz="quarter" idx="1"/>
          </p:nvPr>
        </p:nvSpPr>
        <p:spPr>
          <a:xfrm>
            <a:off x="457199" y="2176264"/>
            <a:ext cx="8230669" cy="3268960"/>
          </a:xfrm>
        </p:spPr>
        <p:txBody>
          <a:bodyPr>
            <a:normAutofit/>
          </a:bodyPr>
          <a:lstStyle/>
          <a:p>
            <a:pPr lvl="1">
              <a:buFont typeface="Arial" panose="020B0604020202020204" pitchFamily="34" charset="0"/>
              <a:buChar char="•"/>
            </a:pPr>
            <a:r>
              <a:rPr lang="is-IS" altLang="is-IS" sz="2800" dirty="0">
                <a:solidFill>
                  <a:schemeClr val="tx1"/>
                </a:solidFill>
              </a:rPr>
              <a:t>Blóðleysi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is-IS" altLang="is-IS" sz="2800" dirty="0" smtClean="0">
                <a:solidFill>
                  <a:schemeClr val="tx1"/>
                </a:solidFill>
              </a:rPr>
              <a:t>Verkir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is-IS" altLang="is-IS" sz="2800" dirty="0" smtClean="0">
                <a:solidFill>
                  <a:schemeClr val="tx1"/>
                </a:solidFill>
              </a:rPr>
              <a:t>Nýrnabilun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is-IS" altLang="is-IS" sz="2800" dirty="0" smtClean="0">
                <a:solidFill>
                  <a:schemeClr val="tx1"/>
                </a:solidFill>
              </a:rPr>
              <a:t>Hátt magn kalsíum i blóði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is-IS" altLang="is-IS" sz="2800" dirty="0" smtClean="0">
                <a:solidFill>
                  <a:schemeClr val="tx1"/>
                </a:solidFill>
              </a:rPr>
              <a:t>Sýkingar</a:t>
            </a:r>
          </a:p>
        </p:txBody>
      </p:sp>
      <p:cxnSp>
        <p:nvCxnSpPr>
          <p:cNvPr id="4" name="Straight Connector 3"/>
          <p:cNvCxnSpPr>
            <a:cxnSpLocks noChangeShapeType="1"/>
          </p:cNvCxnSpPr>
          <p:nvPr/>
        </p:nvCxnSpPr>
        <p:spPr bwMode="auto">
          <a:xfrm>
            <a:off x="2051720" y="1268760"/>
            <a:ext cx="4968552" cy="0"/>
          </a:xfrm>
          <a:prstGeom prst="line">
            <a:avLst/>
          </a:prstGeom>
          <a:noFill/>
          <a:ln w="38100" algn="ctr">
            <a:solidFill>
              <a:schemeClr val="bg2">
                <a:lumMod val="7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928110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7" name="Bildobjekt 9" descr="Pytte_Y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701" y="2085975"/>
            <a:ext cx="230188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7288" name="Bildobjekt 10" descr="Pytte_Y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826" y="2333625"/>
            <a:ext cx="246063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7289" name="Bildobjekt 11" descr="Pytte_Y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176" y="2516188"/>
            <a:ext cx="230188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Rak pil 12"/>
          <p:cNvCxnSpPr/>
          <p:nvPr/>
        </p:nvCxnSpPr>
        <p:spPr>
          <a:xfrm rot="5400000" flipH="1" flipV="1">
            <a:off x="1451695" y="2709069"/>
            <a:ext cx="2921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2715495" y="3064668"/>
            <a:ext cx="1352449" cy="622504"/>
            <a:chOff x="987" y="1006"/>
            <a:chExt cx="1013" cy="417"/>
          </a:xfrm>
        </p:grpSpPr>
        <p:sp>
          <p:nvSpPr>
            <p:cNvPr id="15" name="Rectangle 8"/>
            <p:cNvSpPr/>
            <p:nvPr/>
          </p:nvSpPr>
          <p:spPr>
            <a:xfrm>
              <a:off x="1301" y="1006"/>
              <a:ext cx="699" cy="282"/>
            </a:xfrm>
            <a:prstGeom prst="rect">
              <a:avLst/>
            </a:prstGeom>
            <a:gradFill>
              <a:gsLst>
                <a:gs pos="0">
                  <a:srgbClr val="CCECFF"/>
                </a:gs>
                <a:gs pos="100000">
                  <a:srgbClr val="CCFFFF"/>
                </a:gs>
              </a:gsLst>
            </a:gradFill>
            <a:ln>
              <a:headEnd type="none" w="med" len="med"/>
              <a:tailEnd type="none" w="med" len="med"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endParaRPr lang="en-US">
                <a:solidFill>
                  <a:prstClr val="black"/>
                </a:solidFill>
                <a:ea typeface="MS PGothic" pitchFamily="34" charset="-128"/>
              </a:endParaRPr>
            </a:p>
          </p:txBody>
        </p:sp>
        <p:sp>
          <p:nvSpPr>
            <p:cNvPr id="16" name="TextBox 9"/>
            <p:cNvSpPr txBox="1">
              <a:spLocks noChangeArrowheads="1"/>
            </p:cNvSpPr>
            <p:nvPr/>
          </p:nvSpPr>
          <p:spPr bwMode="auto">
            <a:xfrm>
              <a:off x="987" y="1017"/>
              <a:ext cx="1013" cy="406"/>
            </a:xfrm>
            <a:prstGeom prst="rect">
              <a:avLst/>
            </a:prstGeom>
            <a:gradFill>
              <a:gsLst>
                <a:gs pos="0">
                  <a:srgbClr val="CCFFFF"/>
                </a:gs>
                <a:gs pos="100000">
                  <a:schemeClr val="accent1">
                    <a:tint val="50000"/>
                    <a:shade val="100000"/>
                    <a:satMod val="350000"/>
                  </a:schemeClr>
                </a:gs>
              </a:gsLst>
            </a:gradFill>
            <a:ln>
              <a:headEnd/>
              <a:tailEnd/>
            </a:ln>
            <a:effectLst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marL="166688" indent="-166688" algn="ctr" defTabSz="457200">
                <a:spcBef>
                  <a:spcPts val="600"/>
                </a:spcBef>
                <a:buClr>
                  <a:srgbClr val="FF6600"/>
                </a:buClr>
                <a:defRPr/>
              </a:pPr>
              <a:r>
                <a:rPr lang="en-US" sz="1400" b="1" dirty="0" err="1" smtClean="0">
                  <a:solidFill>
                    <a:prstClr val="black"/>
                  </a:solidFill>
                  <a:ea typeface="MS PGothic" pitchFamily="34" charset="-128"/>
                  <a:cs typeface="Arial" charset="0"/>
                </a:rPr>
                <a:t>Forstig</a:t>
              </a:r>
              <a:r>
                <a:rPr lang="en-US" sz="1400" b="1" dirty="0" smtClean="0">
                  <a:solidFill>
                    <a:prstClr val="black"/>
                  </a:solidFill>
                  <a:ea typeface="MS PGothic" pitchFamily="34" charset="-128"/>
                  <a:cs typeface="Arial" charset="0"/>
                </a:rPr>
                <a:t> </a:t>
              </a:r>
              <a:r>
                <a:rPr lang="en-US" sz="1400" b="1" dirty="0" err="1" smtClean="0">
                  <a:solidFill>
                    <a:prstClr val="black"/>
                  </a:solidFill>
                  <a:ea typeface="MS PGothic" pitchFamily="34" charset="-128"/>
                  <a:cs typeface="Arial" charset="0"/>
                </a:rPr>
                <a:t>mergæxlis</a:t>
              </a:r>
              <a:endParaRPr lang="en-US" sz="1400" b="1" dirty="0">
                <a:solidFill>
                  <a:prstClr val="black"/>
                </a:solidFill>
                <a:ea typeface="MS PGothic" pitchFamily="34" charset="-128"/>
                <a:cs typeface="Arial" charset="0"/>
              </a:endParaRPr>
            </a:p>
          </p:txBody>
        </p:sp>
      </p:grpSp>
      <p:grpSp>
        <p:nvGrpSpPr>
          <p:cNvPr id="3" name="Group 19"/>
          <p:cNvGrpSpPr>
            <a:grpSpLocks/>
          </p:cNvGrpSpPr>
          <p:nvPr/>
        </p:nvGrpSpPr>
        <p:grpSpPr bwMode="auto">
          <a:xfrm>
            <a:off x="4658279" y="3064668"/>
            <a:ext cx="1399720" cy="612775"/>
            <a:chOff x="2731" y="1006"/>
            <a:chExt cx="700" cy="282"/>
          </a:xfrm>
        </p:grpSpPr>
        <p:sp>
          <p:nvSpPr>
            <p:cNvPr id="18" name="Rectangle 56"/>
            <p:cNvSpPr/>
            <p:nvPr/>
          </p:nvSpPr>
          <p:spPr>
            <a:xfrm>
              <a:off x="2731" y="1006"/>
              <a:ext cx="700" cy="282"/>
            </a:xfrm>
            <a:prstGeom prst="rect">
              <a:avLst/>
            </a:prstGeom>
            <a:gradFill>
              <a:gsLst>
                <a:gs pos="0">
                  <a:srgbClr val="CCFFFF"/>
                </a:gs>
                <a:gs pos="100000">
                  <a:schemeClr val="accent1">
                    <a:tint val="50000"/>
                    <a:shade val="100000"/>
                    <a:satMod val="350000"/>
                  </a:schemeClr>
                </a:gs>
              </a:gsLst>
            </a:gradFill>
            <a:ln>
              <a:noFill/>
              <a:headEnd type="none" w="med" len="med"/>
              <a:tailEnd type="none" w="med" len="med"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endParaRPr lang="en-US">
                <a:solidFill>
                  <a:prstClr val="black"/>
                </a:solidFill>
                <a:ea typeface="MS PGothic" pitchFamily="34" charset="-128"/>
              </a:endParaRPr>
            </a:p>
          </p:txBody>
        </p:sp>
        <p:sp>
          <p:nvSpPr>
            <p:cNvPr id="19" name="TextBox 21"/>
            <p:cNvSpPr txBox="1">
              <a:spLocks noChangeArrowheads="1"/>
            </p:cNvSpPr>
            <p:nvPr/>
          </p:nvSpPr>
          <p:spPr bwMode="auto">
            <a:xfrm>
              <a:off x="2731" y="1017"/>
              <a:ext cx="643" cy="241"/>
            </a:xfrm>
            <a:prstGeom prst="rect">
              <a:avLst/>
            </a:prstGeom>
            <a:noFill/>
            <a:ln>
              <a:noFill/>
              <a:headEnd/>
              <a:tailEnd/>
            </a:ln>
            <a:effectLst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 algn="ctr">
                <a:spcBef>
                  <a:spcPts val="600"/>
                </a:spcBef>
                <a:buClr>
                  <a:srgbClr val="FF6600"/>
                </a:buClr>
                <a:defRPr/>
              </a:pPr>
              <a:r>
                <a:rPr lang="en-US" sz="1400" b="1" dirty="0" err="1" smtClean="0">
                  <a:solidFill>
                    <a:srgbClr val="000000"/>
                  </a:solidFill>
                  <a:ea typeface="MS PGothic" pitchFamily="34" charset="-128"/>
                  <a:cs typeface="Arial" charset="0"/>
                </a:rPr>
                <a:t>Einkennalaust</a:t>
              </a:r>
              <a:r>
                <a:rPr lang="en-US" sz="1400" b="1" dirty="0" smtClean="0">
                  <a:solidFill>
                    <a:srgbClr val="000000"/>
                  </a:solidFill>
                  <a:ea typeface="MS PGothic" pitchFamily="34" charset="-128"/>
                  <a:cs typeface="Arial" charset="0"/>
                </a:rPr>
                <a:t> </a:t>
              </a:r>
              <a:r>
                <a:rPr lang="en-US" sz="1400" b="1" dirty="0" err="1" smtClean="0">
                  <a:solidFill>
                    <a:srgbClr val="000000"/>
                  </a:solidFill>
                  <a:ea typeface="MS PGothic" pitchFamily="34" charset="-128"/>
                  <a:cs typeface="Arial" charset="0"/>
                </a:rPr>
                <a:t>mergæxli</a:t>
              </a:r>
              <a:endParaRPr lang="en-US" sz="1400" b="1" dirty="0">
                <a:solidFill>
                  <a:srgbClr val="000000"/>
                </a:solidFill>
                <a:ea typeface="MS PGothic" pitchFamily="34" charset="-128"/>
                <a:cs typeface="Arial" charset="0"/>
              </a:endParaRPr>
            </a:p>
          </p:txBody>
        </p:sp>
      </p:grpSp>
      <p:sp>
        <p:nvSpPr>
          <p:cNvPr id="20" name="Right Arrow 50"/>
          <p:cNvSpPr/>
          <p:nvPr/>
        </p:nvSpPr>
        <p:spPr bwMode="auto">
          <a:xfrm>
            <a:off x="2137058" y="3185658"/>
            <a:ext cx="414543" cy="334992"/>
          </a:xfrm>
          <a:prstGeom prst="rightArrow">
            <a:avLst/>
          </a:prstGeom>
          <a:gradFill>
            <a:gsLst>
              <a:gs pos="0">
                <a:srgbClr val="CCFFFF"/>
              </a:gs>
              <a:gs pos="100000">
                <a:schemeClr val="accent2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21" name="Right Arrow 51"/>
          <p:cNvSpPr/>
          <p:nvPr/>
        </p:nvSpPr>
        <p:spPr bwMode="auto">
          <a:xfrm>
            <a:off x="4233837" y="3178307"/>
            <a:ext cx="266155" cy="334992"/>
          </a:xfrm>
          <a:prstGeom prst="rightArrow">
            <a:avLst>
              <a:gd name="adj1" fmla="val 45613"/>
              <a:gd name="adj2" fmla="val 50000"/>
            </a:avLst>
          </a:prstGeom>
          <a:gradFill>
            <a:gsLst>
              <a:gs pos="0">
                <a:srgbClr val="CCFFFF"/>
              </a:gs>
              <a:gs pos="100000">
                <a:schemeClr val="accent2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prstClr val="black"/>
              </a:solidFill>
              <a:ea typeface="MS PGothic" pitchFamily="34" charset="-128"/>
            </a:endParaRPr>
          </a:p>
        </p:txBody>
      </p:sp>
      <p:grpSp>
        <p:nvGrpSpPr>
          <p:cNvPr id="4" name="Group 19"/>
          <p:cNvGrpSpPr>
            <a:grpSpLocks/>
          </p:cNvGrpSpPr>
          <p:nvPr/>
        </p:nvGrpSpPr>
        <p:grpSpPr bwMode="auto">
          <a:xfrm>
            <a:off x="6765875" y="3074988"/>
            <a:ext cx="1406525" cy="612775"/>
            <a:chOff x="2731" y="1006"/>
            <a:chExt cx="700" cy="282"/>
          </a:xfrm>
        </p:grpSpPr>
        <p:sp>
          <p:nvSpPr>
            <p:cNvPr id="23" name="Rectangle 56"/>
            <p:cNvSpPr/>
            <p:nvPr/>
          </p:nvSpPr>
          <p:spPr>
            <a:xfrm>
              <a:off x="2731" y="1006"/>
              <a:ext cx="700" cy="282"/>
            </a:xfrm>
            <a:prstGeom prst="rect">
              <a:avLst/>
            </a:prstGeom>
            <a:gradFill>
              <a:gsLst>
                <a:gs pos="0">
                  <a:srgbClr val="CCFFFF"/>
                </a:gs>
                <a:gs pos="100000">
                  <a:schemeClr val="accent1">
                    <a:tint val="50000"/>
                    <a:shade val="100000"/>
                    <a:satMod val="350000"/>
                  </a:schemeClr>
                </a:gs>
              </a:gsLst>
            </a:gradFill>
            <a:ln>
              <a:noFill/>
              <a:headEnd type="none" w="med" len="med"/>
              <a:tailEnd type="none" w="med" len="med"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endParaRPr lang="en-US">
                <a:solidFill>
                  <a:prstClr val="black"/>
                </a:solidFill>
                <a:ea typeface="MS PGothic" pitchFamily="34" charset="-128"/>
              </a:endParaRPr>
            </a:p>
          </p:txBody>
        </p:sp>
        <p:sp>
          <p:nvSpPr>
            <p:cNvPr id="24" name="TextBox 21"/>
            <p:cNvSpPr txBox="1">
              <a:spLocks noChangeArrowheads="1"/>
            </p:cNvSpPr>
            <p:nvPr/>
          </p:nvSpPr>
          <p:spPr bwMode="auto">
            <a:xfrm>
              <a:off x="2788" y="1064"/>
              <a:ext cx="643" cy="142"/>
            </a:xfrm>
            <a:prstGeom prst="rect">
              <a:avLst/>
            </a:prstGeom>
            <a:noFill/>
            <a:ln>
              <a:noFill/>
              <a:headEnd/>
              <a:tailEnd/>
            </a:ln>
            <a:effectLst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 algn="ctr">
                <a:spcBef>
                  <a:spcPts val="600"/>
                </a:spcBef>
                <a:buClr>
                  <a:srgbClr val="FF6600"/>
                </a:buClr>
                <a:defRPr/>
              </a:pPr>
              <a:r>
                <a:rPr lang="en-US" sz="1400" b="1" dirty="0" err="1" smtClean="0">
                  <a:solidFill>
                    <a:srgbClr val="000000"/>
                  </a:solidFill>
                  <a:ea typeface="MS PGothic" pitchFamily="34" charset="-128"/>
                  <a:cs typeface="Arial" charset="0"/>
                </a:rPr>
                <a:t>Mergæxli</a:t>
              </a:r>
              <a:endParaRPr lang="en-US" sz="1400" b="1" dirty="0">
                <a:solidFill>
                  <a:srgbClr val="000000"/>
                </a:solidFill>
                <a:ea typeface="MS PGothic" pitchFamily="34" charset="-128"/>
                <a:cs typeface="Arial" charset="0"/>
              </a:endParaRPr>
            </a:p>
          </p:txBody>
        </p:sp>
      </p:grpSp>
      <p:sp>
        <p:nvSpPr>
          <p:cNvPr id="25" name="Right Arrow 51"/>
          <p:cNvSpPr/>
          <p:nvPr/>
        </p:nvSpPr>
        <p:spPr bwMode="auto">
          <a:xfrm>
            <a:off x="6386471" y="3178307"/>
            <a:ext cx="266155" cy="334992"/>
          </a:xfrm>
          <a:prstGeom prst="rightArrow">
            <a:avLst>
              <a:gd name="adj1" fmla="val 45613"/>
              <a:gd name="adj2" fmla="val 50000"/>
            </a:avLst>
          </a:prstGeom>
          <a:gradFill>
            <a:gsLst>
              <a:gs pos="0">
                <a:srgbClr val="CCFFFF"/>
              </a:gs>
              <a:gs pos="100000">
                <a:schemeClr val="accent2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97307" name="textruta 29"/>
          <p:cNvSpPr txBox="1">
            <a:spLocks noChangeArrowheads="1"/>
          </p:cNvSpPr>
          <p:nvPr/>
        </p:nvSpPr>
        <p:spPr bwMode="auto">
          <a:xfrm>
            <a:off x="755576" y="2724150"/>
            <a:ext cx="17145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  <a:defRPr sz="2400"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0752F"/>
              </a:buClr>
              <a:buSzPct val="60000"/>
              <a:buFont typeface="Wingdings" pitchFamily="2" charset="2"/>
              <a:buChar char=""/>
              <a:defRPr sz="2400"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C3AE"/>
              </a:buClr>
              <a:buSzPct val="60000"/>
              <a:buFont typeface="Wingdings" pitchFamily="2" charset="2"/>
              <a:buChar char=""/>
              <a:defRPr sz="2000"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sv-SE" altLang="is-IS" sz="1200" b="1" dirty="0">
                <a:solidFill>
                  <a:prstClr val="black"/>
                </a:solidFill>
                <a:latin typeface="Arial" pitchFamily="34" charset="0"/>
              </a:rPr>
              <a:t/>
            </a:r>
            <a:br>
              <a:rPr lang="sv-SE" altLang="is-IS" sz="1200" b="1" dirty="0">
                <a:solidFill>
                  <a:prstClr val="black"/>
                </a:solidFill>
                <a:latin typeface="Arial" pitchFamily="34" charset="0"/>
              </a:rPr>
            </a:br>
            <a:r>
              <a:rPr lang="sv-SE" altLang="is-IS" sz="1200" b="1" dirty="0" smtClean="0">
                <a:solidFill>
                  <a:schemeClr val="bg1"/>
                </a:solidFill>
                <a:latin typeface="Arial" pitchFamily="34" charset="0"/>
              </a:rPr>
              <a:t>B-</a:t>
            </a:r>
            <a:r>
              <a:rPr lang="sv-SE" altLang="is-IS" sz="1200" b="1" dirty="0" err="1" smtClean="0">
                <a:solidFill>
                  <a:schemeClr val="bg1"/>
                </a:solidFill>
                <a:latin typeface="Arial" pitchFamily="34" charset="0"/>
              </a:rPr>
              <a:t>fruma</a:t>
            </a:r>
            <a:endParaRPr lang="sv-SE" altLang="is-IS" sz="1200" b="1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97308" name="textruta 30"/>
          <p:cNvSpPr txBox="1">
            <a:spLocks noChangeArrowheads="1"/>
          </p:cNvSpPr>
          <p:nvPr/>
        </p:nvSpPr>
        <p:spPr bwMode="auto">
          <a:xfrm>
            <a:off x="757164" y="1452563"/>
            <a:ext cx="185178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  <a:defRPr sz="2400"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0752F"/>
              </a:buClr>
              <a:buSzPct val="60000"/>
              <a:buFont typeface="Wingdings" pitchFamily="2" charset="2"/>
              <a:buChar char=""/>
              <a:defRPr sz="2400"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C3AE"/>
              </a:buClr>
              <a:buSzPct val="60000"/>
              <a:buFont typeface="Wingdings" pitchFamily="2" charset="2"/>
              <a:buChar char=""/>
              <a:defRPr sz="2000"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sv-SE" altLang="is-IS" sz="1200" b="1" dirty="0" err="1" smtClean="0">
                <a:solidFill>
                  <a:schemeClr val="bg1"/>
                </a:solidFill>
                <a:latin typeface="Arial" pitchFamily="34" charset="0"/>
              </a:rPr>
              <a:t>Heilbrigð</a:t>
            </a:r>
            <a:r>
              <a:rPr lang="sv-SE" altLang="is-IS" sz="1200" b="1" dirty="0" smtClean="0">
                <a:solidFill>
                  <a:schemeClr val="bg1"/>
                </a:solidFill>
                <a:latin typeface="Arial" pitchFamily="34" charset="0"/>
              </a:rPr>
              <a:t> </a:t>
            </a:r>
            <a:r>
              <a:rPr lang="sv-SE" altLang="is-IS" sz="1200" b="1" dirty="0" err="1" smtClean="0">
                <a:solidFill>
                  <a:schemeClr val="bg1"/>
                </a:solidFill>
                <a:latin typeface="Arial" pitchFamily="34" charset="0"/>
              </a:rPr>
              <a:t>plasmafruma</a:t>
            </a:r>
            <a:endParaRPr lang="sv-SE" altLang="is-IS" sz="1200" b="1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97309" name="textruta 31"/>
          <p:cNvSpPr txBox="1">
            <a:spLocks noChangeArrowheads="1"/>
          </p:cNvSpPr>
          <p:nvPr/>
        </p:nvSpPr>
        <p:spPr bwMode="auto">
          <a:xfrm>
            <a:off x="1676326" y="3687763"/>
            <a:ext cx="103906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  <a:defRPr sz="2400"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0752F"/>
              </a:buClr>
              <a:buSzPct val="60000"/>
              <a:buFont typeface="Wingdings" pitchFamily="2" charset="2"/>
              <a:buChar char=""/>
              <a:defRPr sz="2400"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C3AE"/>
              </a:buClr>
              <a:buSzPct val="60000"/>
              <a:buFont typeface="Wingdings" pitchFamily="2" charset="2"/>
              <a:buChar char=""/>
              <a:defRPr sz="2000"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sv-SE" altLang="is-IS" sz="1200" b="1" dirty="0" err="1" smtClean="0">
                <a:solidFill>
                  <a:schemeClr val="bg1"/>
                </a:solidFill>
                <a:latin typeface="Arial" pitchFamily="34" charset="0"/>
              </a:rPr>
              <a:t>Umbreyting</a:t>
            </a:r>
            <a:endParaRPr lang="sv-SE" altLang="is-IS" sz="1200" b="1" dirty="0">
              <a:solidFill>
                <a:schemeClr val="bg1"/>
              </a:solidFill>
              <a:latin typeface="Arial" pitchFamily="34" charset="0"/>
            </a:endParaRPr>
          </a:p>
        </p:txBody>
      </p:sp>
      <p:pic>
        <p:nvPicPr>
          <p:cNvPr id="97318" name="Bildobjekt 36" descr="PlasmacellSHARP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8976" y="1890713"/>
            <a:ext cx="612775" cy="64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7319" name="Bildobjekt 37" descr="B-cellsSHARP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8976" y="2997200"/>
            <a:ext cx="792163" cy="74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4359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v-SE" altLang="is-IS" sz="2000" dirty="0" err="1" smtClean="0">
                <a:cs typeface="Arial" charset="0"/>
              </a:rPr>
              <a:t>Forstig</a:t>
            </a:r>
            <a:r>
              <a:rPr lang="sv-SE" altLang="is-IS" sz="2000" dirty="0" smtClean="0">
                <a:cs typeface="Arial" charset="0"/>
              </a:rPr>
              <a:t> </a:t>
            </a:r>
            <a:r>
              <a:rPr lang="sv-SE" altLang="is-IS" sz="2000" dirty="0" err="1" smtClean="0">
                <a:cs typeface="Arial" charset="0"/>
              </a:rPr>
              <a:t>mergæxlis</a:t>
            </a:r>
            <a:r>
              <a:rPr lang="sv-SE" altLang="is-IS" sz="2000" dirty="0" smtClean="0">
                <a:cs typeface="Arial" charset="0"/>
              </a:rPr>
              <a:t>=</a:t>
            </a:r>
            <a:r>
              <a:rPr lang="sv-SE" altLang="is-IS" sz="2000" dirty="0" err="1" smtClean="0">
                <a:cs typeface="Arial" charset="0"/>
              </a:rPr>
              <a:t>góðkynja</a:t>
            </a:r>
            <a:r>
              <a:rPr lang="sv-SE" altLang="is-IS" sz="2000" dirty="0" smtClean="0">
                <a:cs typeface="Arial" charset="0"/>
              </a:rPr>
              <a:t> </a:t>
            </a:r>
            <a:r>
              <a:rPr lang="sv-SE" altLang="is-IS" sz="2000" dirty="0" err="1" smtClean="0">
                <a:cs typeface="Arial" charset="0"/>
              </a:rPr>
              <a:t>einstofna</a:t>
            </a:r>
            <a:r>
              <a:rPr lang="sv-SE" altLang="is-IS" sz="2000" dirty="0" smtClean="0">
                <a:cs typeface="Arial" charset="0"/>
              </a:rPr>
              <a:t> </a:t>
            </a:r>
            <a:r>
              <a:rPr lang="sv-SE" altLang="is-IS" sz="2000" dirty="0" err="1" smtClean="0">
                <a:cs typeface="Arial" charset="0"/>
              </a:rPr>
              <a:t>mótefnahækkun</a:t>
            </a:r>
            <a:r>
              <a:rPr lang="sv-SE" altLang="is-IS" sz="2000" dirty="0" smtClean="0">
                <a:cs typeface="Arial" charset="0"/>
              </a:rPr>
              <a:t>=</a:t>
            </a:r>
            <a:br>
              <a:rPr lang="sv-SE" altLang="is-IS" sz="2000" dirty="0" smtClean="0">
                <a:cs typeface="Arial" charset="0"/>
              </a:rPr>
            </a:br>
            <a:r>
              <a:rPr lang="sv-SE" altLang="is-IS" sz="2000" dirty="0" err="1" smtClean="0">
                <a:cs typeface="Arial" charset="0"/>
              </a:rPr>
              <a:t>monoclonal</a:t>
            </a:r>
            <a:r>
              <a:rPr lang="sv-SE" altLang="is-IS" sz="2000" dirty="0" smtClean="0">
                <a:cs typeface="Arial" charset="0"/>
              </a:rPr>
              <a:t> gammopathy </a:t>
            </a:r>
            <a:r>
              <a:rPr lang="sv-SE" altLang="is-IS" sz="2000" dirty="0" err="1" smtClean="0">
                <a:cs typeface="Arial" charset="0"/>
              </a:rPr>
              <a:t>of</a:t>
            </a:r>
            <a:r>
              <a:rPr lang="sv-SE" altLang="is-IS" sz="2000" dirty="0" smtClean="0">
                <a:cs typeface="Arial" charset="0"/>
              </a:rPr>
              <a:t> </a:t>
            </a:r>
            <a:r>
              <a:rPr lang="sv-SE" altLang="is-IS" sz="2000" dirty="0" err="1" smtClean="0">
                <a:cs typeface="Arial" charset="0"/>
              </a:rPr>
              <a:t>undetermined</a:t>
            </a:r>
            <a:r>
              <a:rPr lang="sv-SE" altLang="is-IS" sz="2000" dirty="0" smtClean="0">
                <a:cs typeface="Arial" charset="0"/>
              </a:rPr>
              <a:t> </a:t>
            </a:r>
            <a:r>
              <a:rPr lang="sv-SE" altLang="is-IS" sz="2000" dirty="0" err="1" smtClean="0">
                <a:cs typeface="Arial" charset="0"/>
              </a:rPr>
              <a:t>significance</a:t>
            </a:r>
            <a:r>
              <a:rPr lang="sv-SE" altLang="is-IS" sz="2000" dirty="0" smtClean="0">
                <a:cs typeface="Arial" charset="0"/>
              </a:rPr>
              <a:t>=MGUS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988840"/>
            <a:ext cx="8229600" cy="3902075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sv-SE" altLang="is-IS" sz="2000" dirty="0" err="1" smtClean="0">
                <a:solidFill>
                  <a:schemeClr val="tx1"/>
                </a:solidFill>
                <a:cs typeface="Arial" charset="0"/>
              </a:rPr>
              <a:t>Forstig</a:t>
            </a:r>
            <a:r>
              <a:rPr lang="sv-SE" altLang="is-IS" sz="2000" dirty="0" smtClean="0">
                <a:solidFill>
                  <a:schemeClr val="tx1"/>
                </a:solidFill>
                <a:cs typeface="Arial" charset="0"/>
              </a:rPr>
              <a:t> </a:t>
            </a:r>
            <a:r>
              <a:rPr lang="sv-SE" altLang="is-IS" sz="2000" dirty="0" err="1" smtClean="0">
                <a:solidFill>
                  <a:schemeClr val="tx1"/>
                </a:solidFill>
                <a:cs typeface="Arial" charset="0"/>
              </a:rPr>
              <a:t>mergæxlis</a:t>
            </a:r>
            <a:r>
              <a:rPr lang="sv-SE" altLang="is-IS" sz="2000" dirty="0" smtClean="0">
                <a:solidFill>
                  <a:schemeClr val="tx1"/>
                </a:solidFill>
                <a:cs typeface="Arial" charset="0"/>
              </a:rPr>
              <a:t> – </a:t>
            </a:r>
            <a:r>
              <a:rPr lang="sv-SE" altLang="is-IS" sz="2000" dirty="0" err="1" smtClean="0">
                <a:solidFill>
                  <a:schemeClr val="tx1"/>
                </a:solidFill>
                <a:cs typeface="Arial" charset="0"/>
              </a:rPr>
              <a:t>greint</a:t>
            </a:r>
            <a:r>
              <a:rPr lang="sv-SE" altLang="is-IS" sz="2000" dirty="0" smtClean="0">
                <a:solidFill>
                  <a:schemeClr val="tx1"/>
                </a:solidFill>
                <a:cs typeface="Arial" charset="0"/>
              </a:rPr>
              <a:t> </a:t>
            </a:r>
            <a:r>
              <a:rPr lang="sv-SE" altLang="is-IS" sz="2000" dirty="0" err="1" smtClean="0">
                <a:solidFill>
                  <a:schemeClr val="tx1"/>
                </a:solidFill>
                <a:cs typeface="Arial" charset="0"/>
              </a:rPr>
              <a:t>með</a:t>
            </a:r>
            <a:r>
              <a:rPr lang="sv-SE" altLang="is-IS" sz="2000" dirty="0" smtClean="0">
                <a:solidFill>
                  <a:schemeClr val="tx1"/>
                </a:solidFill>
                <a:cs typeface="Arial" charset="0"/>
              </a:rPr>
              <a:t> </a:t>
            </a:r>
            <a:r>
              <a:rPr lang="sv-SE" altLang="is-IS" sz="2000" dirty="0" err="1" smtClean="0">
                <a:solidFill>
                  <a:schemeClr val="tx1"/>
                </a:solidFill>
                <a:cs typeface="Arial" charset="0"/>
              </a:rPr>
              <a:t>einfaldri</a:t>
            </a:r>
            <a:r>
              <a:rPr lang="sv-SE" altLang="is-IS" sz="2000" dirty="0" smtClean="0">
                <a:solidFill>
                  <a:schemeClr val="tx1"/>
                </a:solidFill>
                <a:cs typeface="Arial" charset="0"/>
              </a:rPr>
              <a:t> </a:t>
            </a:r>
            <a:r>
              <a:rPr lang="sv-SE" altLang="is-IS" sz="2000" dirty="0" err="1" smtClean="0">
                <a:solidFill>
                  <a:schemeClr val="tx1"/>
                </a:solidFill>
                <a:cs typeface="Arial" charset="0"/>
              </a:rPr>
              <a:t>blóðprufu</a:t>
            </a:r>
            <a:endParaRPr lang="sv-SE" altLang="is-IS" sz="2000" dirty="0" smtClean="0">
              <a:solidFill>
                <a:schemeClr val="tx1"/>
              </a:solidFill>
              <a:cs typeface="Arial" charset="0"/>
            </a:endParaRPr>
          </a:p>
          <a:p>
            <a:pPr>
              <a:lnSpc>
                <a:spcPct val="80000"/>
              </a:lnSpc>
            </a:pPr>
            <a:endParaRPr lang="sv-SE" altLang="is-IS" sz="2000" dirty="0" smtClean="0">
              <a:solidFill>
                <a:schemeClr val="tx1"/>
              </a:solidFill>
              <a:cs typeface="Arial" charset="0"/>
            </a:endParaRPr>
          </a:p>
          <a:p>
            <a:pPr>
              <a:lnSpc>
                <a:spcPct val="80000"/>
              </a:lnSpc>
            </a:pPr>
            <a:r>
              <a:rPr lang="sv-SE" altLang="is-IS" sz="2000" dirty="0" err="1" smtClean="0">
                <a:solidFill>
                  <a:schemeClr val="tx1"/>
                </a:solidFill>
                <a:cs typeface="Arial" charset="0"/>
              </a:rPr>
              <a:t>Engin</a:t>
            </a:r>
            <a:r>
              <a:rPr lang="sv-SE" altLang="is-IS" sz="2000" dirty="0" smtClean="0">
                <a:solidFill>
                  <a:schemeClr val="tx1"/>
                </a:solidFill>
                <a:cs typeface="Arial" charset="0"/>
              </a:rPr>
              <a:t> merki um </a:t>
            </a:r>
            <a:r>
              <a:rPr lang="sv-SE" altLang="is-IS" sz="2000" dirty="0" err="1" smtClean="0">
                <a:solidFill>
                  <a:schemeClr val="tx1"/>
                </a:solidFill>
                <a:cs typeface="Arial" charset="0"/>
              </a:rPr>
              <a:t>illkynja</a:t>
            </a:r>
            <a:r>
              <a:rPr lang="sv-SE" altLang="is-IS" sz="2000" dirty="0" smtClean="0">
                <a:solidFill>
                  <a:schemeClr val="tx1"/>
                </a:solidFill>
                <a:cs typeface="Arial" charset="0"/>
              </a:rPr>
              <a:t> </a:t>
            </a:r>
            <a:r>
              <a:rPr lang="sv-SE" altLang="is-IS" sz="2000" dirty="0" err="1" smtClean="0">
                <a:solidFill>
                  <a:schemeClr val="tx1"/>
                </a:solidFill>
                <a:cs typeface="Arial" charset="0"/>
              </a:rPr>
              <a:t>eitilfrumukrabbamein</a:t>
            </a:r>
            <a:r>
              <a:rPr lang="sv-SE" altLang="is-IS" sz="2000" dirty="0" smtClean="0">
                <a:solidFill>
                  <a:schemeClr val="tx1"/>
                </a:solidFill>
                <a:cs typeface="Arial" charset="0"/>
              </a:rPr>
              <a:t> </a:t>
            </a:r>
            <a:r>
              <a:rPr lang="sv-SE" altLang="is-IS" sz="2000" dirty="0" err="1" smtClean="0">
                <a:solidFill>
                  <a:schemeClr val="tx1"/>
                </a:solidFill>
                <a:cs typeface="Arial" charset="0"/>
              </a:rPr>
              <a:t>eða</a:t>
            </a:r>
            <a:r>
              <a:rPr lang="sv-SE" altLang="is-IS" sz="2000" dirty="0" smtClean="0">
                <a:solidFill>
                  <a:schemeClr val="tx1"/>
                </a:solidFill>
                <a:cs typeface="Arial" charset="0"/>
              </a:rPr>
              <a:t> </a:t>
            </a:r>
            <a:r>
              <a:rPr lang="sv-SE" altLang="is-IS" sz="2000" dirty="0" err="1" smtClean="0">
                <a:solidFill>
                  <a:schemeClr val="tx1"/>
                </a:solidFill>
                <a:cs typeface="Arial" charset="0"/>
              </a:rPr>
              <a:t>mergæxli</a:t>
            </a:r>
            <a:endParaRPr lang="sv-SE" altLang="is-IS" sz="2000" dirty="0" smtClean="0">
              <a:solidFill>
                <a:schemeClr val="tx1"/>
              </a:solidFill>
              <a:cs typeface="Arial" charset="0"/>
            </a:endParaRPr>
          </a:p>
          <a:p>
            <a:pPr>
              <a:lnSpc>
                <a:spcPct val="80000"/>
              </a:lnSpc>
            </a:pPr>
            <a:endParaRPr lang="is-IS" altLang="is-IS" sz="2000" dirty="0" smtClean="0">
              <a:solidFill>
                <a:schemeClr val="tx1"/>
              </a:solidFill>
              <a:cs typeface="Arial" charset="0"/>
            </a:endParaRPr>
          </a:p>
          <a:p>
            <a:pPr>
              <a:lnSpc>
                <a:spcPct val="80000"/>
              </a:lnSpc>
            </a:pPr>
            <a:r>
              <a:rPr lang="is-IS" altLang="is-IS" sz="2000" dirty="0" smtClean="0">
                <a:solidFill>
                  <a:schemeClr val="tx1"/>
                </a:solidFill>
                <a:cs typeface="Arial" charset="0"/>
              </a:rPr>
              <a:t>Einkennalaust</a:t>
            </a:r>
          </a:p>
          <a:p>
            <a:pPr>
              <a:lnSpc>
                <a:spcPct val="80000"/>
              </a:lnSpc>
            </a:pPr>
            <a:endParaRPr lang="is-IS" altLang="is-IS" dirty="0">
              <a:solidFill>
                <a:schemeClr val="tx1"/>
              </a:solidFill>
              <a:cs typeface="Arial" charset="0"/>
            </a:endParaRPr>
          </a:p>
          <a:p>
            <a:pPr>
              <a:lnSpc>
                <a:spcPct val="80000"/>
              </a:lnSpc>
            </a:pPr>
            <a:r>
              <a:rPr lang="is-IS" altLang="is-IS" sz="2000" dirty="0" smtClean="0">
                <a:solidFill>
                  <a:schemeClr val="tx1"/>
                </a:solidFill>
                <a:cs typeface="Arial" charset="0"/>
              </a:rPr>
              <a:t>Aukið algengi með hækkandi aldri (7% &gt;80 ára)</a:t>
            </a:r>
          </a:p>
          <a:p>
            <a:pPr>
              <a:lnSpc>
                <a:spcPct val="80000"/>
              </a:lnSpc>
            </a:pPr>
            <a:endParaRPr lang="is-IS" altLang="is-IS" sz="2000" dirty="0" smtClean="0">
              <a:solidFill>
                <a:schemeClr val="tx1"/>
              </a:solidFill>
              <a:cs typeface="Arial" charset="0"/>
            </a:endParaRPr>
          </a:p>
          <a:p>
            <a:pPr>
              <a:lnSpc>
                <a:spcPct val="80000"/>
              </a:lnSpc>
            </a:pPr>
            <a:r>
              <a:rPr lang="is-IS" altLang="is-IS" sz="2000" dirty="0" smtClean="0">
                <a:solidFill>
                  <a:schemeClr val="tx1"/>
                </a:solidFill>
                <a:cs typeface="Arial" charset="0"/>
              </a:rPr>
              <a:t>1-1,5% á ári </a:t>
            </a:r>
            <a:r>
              <a:rPr lang="is-IS" altLang="is-IS" sz="2000" dirty="0" err="1" smtClean="0">
                <a:solidFill>
                  <a:schemeClr val="tx1"/>
                </a:solidFill>
                <a:cs typeface="Arial" charset="0"/>
              </a:rPr>
              <a:t>þróast</a:t>
            </a:r>
            <a:r>
              <a:rPr lang="is-IS" altLang="is-IS" sz="2000" dirty="0" smtClean="0">
                <a:solidFill>
                  <a:schemeClr val="tx1"/>
                </a:solidFill>
                <a:cs typeface="Arial" charset="0"/>
              </a:rPr>
              <a:t> yfir í mergæxli eða tengda sjúkdóma</a:t>
            </a:r>
          </a:p>
          <a:p>
            <a:pPr>
              <a:lnSpc>
                <a:spcPct val="80000"/>
              </a:lnSpc>
            </a:pPr>
            <a:endParaRPr lang="is-IS" altLang="is-IS" sz="2000" dirty="0" smtClean="0">
              <a:solidFill>
                <a:schemeClr val="tx1"/>
              </a:solidFill>
              <a:cs typeface="Arial" charset="0"/>
            </a:endParaRPr>
          </a:p>
          <a:p>
            <a:pPr>
              <a:lnSpc>
                <a:spcPct val="80000"/>
              </a:lnSpc>
            </a:pPr>
            <a:r>
              <a:rPr lang="is-IS" altLang="is-IS" sz="2000" dirty="0" smtClean="0">
                <a:solidFill>
                  <a:schemeClr val="tx1"/>
                </a:solidFill>
                <a:cs typeface="Arial" charset="0"/>
              </a:rPr>
              <a:t>Forstig mergæxlis er alltaf undanfari mergæxlis</a:t>
            </a:r>
          </a:p>
          <a:p>
            <a:pPr>
              <a:lnSpc>
                <a:spcPct val="80000"/>
              </a:lnSpc>
            </a:pPr>
            <a:endParaRPr lang="is-IS" altLang="is-IS" dirty="0">
              <a:solidFill>
                <a:schemeClr val="tx1"/>
              </a:solidFill>
              <a:cs typeface="Arial" charset="0"/>
            </a:endParaRPr>
          </a:p>
          <a:p>
            <a:pPr>
              <a:lnSpc>
                <a:spcPct val="80000"/>
              </a:lnSpc>
            </a:pPr>
            <a:r>
              <a:rPr lang="is-IS" altLang="is-IS" dirty="0" smtClean="0">
                <a:solidFill>
                  <a:schemeClr val="tx1"/>
                </a:solidFill>
                <a:cs typeface="Arial" charset="0"/>
              </a:rPr>
              <a:t>Forstig mergæxlis </a:t>
            </a:r>
            <a:r>
              <a:rPr lang="is-IS" altLang="is-IS" dirty="0" err="1" smtClean="0">
                <a:solidFill>
                  <a:schemeClr val="tx1"/>
                </a:solidFill>
                <a:cs typeface="Arial" charset="0"/>
              </a:rPr>
              <a:t>þróast</a:t>
            </a:r>
            <a:r>
              <a:rPr lang="is-IS" altLang="is-IS" dirty="0" smtClean="0">
                <a:solidFill>
                  <a:schemeClr val="tx1"/>
                </a:solidFill>
                <a:cs typeface="Arial" charset="0"/>
              </a:rPr>
              <a:t> ekki alltaf yfir í mergæxli</a:t>
            </a:r>
          </a:p>
          <a:p>
            <a:pPr marL="0" indent="0">
              <a:lnSpc>
                <a:spcPct val="80000"/>
              </a:lnSpc>
              <a:buNone/>
            </a:pPr>
            <a:endParaRPr lang="is-IS" altLang="is-IS" sz="2000" dirty="0">
              <a:solidFill>
                <a:schemeClr val="tx1"/>
              </a:solidFill>
              <a:cs typeface="Arial" charset="0"/>
            </a:endParaRPr>
          </a:p>
        </p:txBody>
      </p:sp>
      <p:cxnSp>
        <p:nvCxnSpPr>
          <p:cNvPr id="4" name="Straight Connector 3"/>
          <p:cNvCxnSpPr>
            <a:cxnSpLocks noChangeShapeType="1"/>
          </p:cNvCxnSpPr>
          <p:nvPr/>
        </p:nvCxnSpPr>
        <p:spPr bwMode="auto">
          <a:xfrm>
            <a:off x="2051720" y="1484784"/>
            <a:ext cx="4968552" cy="0"/>
          </a:xfrm>
          <a:prstGeom prst="line">
            <a:avLst/>
          </a:prstGeom>
          <a:noFill/>
          <a:ln w="38100" algn="ctr">
            <a:solidFill>
              <a:schemeClr val="bg2">
                <a:lumMod val="7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15018615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333778" y="476672"/>
            <a:ext cx="6478582" cy="792088"/>
          </a:xfrm>
        </p:spPr>
        <p:txBody>
          <a:bodyPr>
            <a:normAutofit/>
          </a:bodyPr>
          <a:lstStyle/>
          <a:p>
            <a:r>
              <a:rPr lang="is-IS" sz="3200" dirty="0" smtClean="0"/>
              <a:t>Forstig mergæxlis</a:t>
            </a:r>
            <a:endParaRPr lang="is-I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844824"/>
            <a:ext cx="7920880" cy="4752528"/>
          </a:xfrm>
        </p:spPr>
        <p:txBody>
          <a:bodyPr>
            <a:noAutofit/>
          </a:bodyPr>
          <a:lstStyle/>
          <a:p>
            <a:r>
              <a:rPr lang="en-GB" sz="2400" dirty="0" err="1" smtClean="0">
                <a:solidFill>
                  <a:schemeClr val="tx1"/>
                </a:solidFill>
              </a:rPr>
              <a:t>Orsakir</a:t>
            </a:r>
            <a:r>
              <a:rPr lang="en-GB" sz="2400" dirty="0" smtClean="0">
                <a:solidFill>
                  <a:schemeClr val="tx1"/>
                </a:solidFill>
              </a:rPr>
              <a:t> </a:t>
            </a:r>
            <a:r>
              <a:rPr lang="en-GB" sz="2400" dirty="0" err="1" smtClean="0">
                <a:solidFill>
                  <a:schemeClr val="tx1"/>
                </a:solidFill>
              </a:rPr>
              <a:t>mergæxla</a:t>
            </a:r>
            <a:r>
              <a:rPr lang="en-GB" sz="2400" dirty="0" smtClean="0">
                <a:solidFill>
                  <a:schemeClr val="tx1"/>
                </a:solidFill>
              </a:rPr>
              <a:t> </a:t>
            </a:r>
            <a:r>
              <a:rPr lang="en-GB" sz="2400" dirty="0" err="1" smtClean="0">
                <a:solidFill>
                  <a:schemeClr val="tx1"/>
                </a:solidFill>
              </a:rPr>
              <a:t>og</a:t>
            </a:r>
            <a:r>
              <a:rPr lang="en-GB" sz="2400" dirty="0" smtClean="0">
                <a:solidFill>
                  <a:schemeClr val="tx1"/>
                </a:solidFill>
              </a:rPr>
              <a:t> </a:t>
            </a:r>
            <a:r>
              <a:rPr lang="en-GB" sz="2400" dirty="0" err="1" smtClean="0">
                <a:solidFill>
                  <a:schemeClr val="tx1"/>
                </a:solidFill>
              </a:rPr>
              <a:t>forstigs</a:t>
            </a:r>
            <a:r>
              <a:rPr lang="en-GB" sz="2400" dirty="0" smtClean="0">
                <a:solidFill>
                  <a:schemeClr val="tx1"/>
                </a:solidFill>
              </a:rPr>
              <a:t> </a:t>
            </a:r>
            <a:r>
              <a:rPr lang="en-GB" sz="2400" dirty="0" err="1" smtClean="0">
                <a:solidFill>
                  <a:schemeClr val="tx1"/>
                </a:solidFill>
              </a:rPr>
              <a:t>þess</a:t>
            </a:r>
            <a:r>
              <a:rPr lang="en-GB" sz="2400" dirty="0" smtClean="0">
                <a:solidFill>
                  <a:schemeClr val="tx1"/>
                </a:solidFill>
              </a:rPr>
              <a:t> </a:t>
            </a:r>
            <a:r>
              <a:rPr lang="en-GB" sz="2400" dirty="0" err="1" smtClean="0">
                <a:solidFill>
                  <a:schemeClr val="tx1"/>
                </a:solidFill>
              </a:rPr>
              <a:t>eru</a:t>
            </a:r>
            <a:r>
              <a:rPr lang="en-GB" sz="2400" dirty="0" smtClean="0">
                <a:solidFill>
                  <a:schemeClr val="tx1"/>
                </a:solidFill>
              </a:rPr>
              <a:t> </a:t>
            </a:r>
            <a:r>
              <a:rPr lang="en-GB" sz="2400" dirty="0" err="1" smtClean="0">
                <a:solidFill>
                  <a:schemeClr val="tx1"/>
                </a:solidFill>
              </a:rPr>
              <a:t>óþekktar</a:t>
            </a:r>
            <a:endParaRPr lang="en-GB" sz="2400" dirty="0" smtClean="0">
              <a:solidFill>
                <a:schemeClr val="tx1"/>
              </a:solidFill>
            </a:endParaRPr>
          </a:p>
          <a:p>
            <a:r>
              <a:rPr lang="en-GB" sz="2400" dirty="0" err="1" smtClean="0">
                <a:solidFill>
                  <a:schemeClr val="tx1"/>
                </a:solidFill>
              </a:rPr>
              <a:t>Við</a:t>
            </a:r>
            <a:r>
              <a:rPr lang="en-GB" sz="2400" dirty="0" smtClean="0">
                <a:solidFill>
                  <a:schemeClr val="tx1"/>
                </a:solidFill>
              </a:rPr>
              <a:t> </a:t>
            </a:r>
            <a:r>
              <a:rPr lang="en-GB" sz="2400" dirty="0" err="1" smtClean="0">
                <a:solidFill>
                  <a:schemeClr val="tx1"/>
                </a:solidFill>
              </a:rPr>
              <a:t>vitum</a:t>
            </a:r>
            <a:r>
              <a:rPr lang="en-GB" sz="2400" dirty="0" smtClean="0">
                <a:solidFill>
                  <a:schemeClr val="tx1"/>
                </a:solidFill>
              </a:rPr>
              <a:t> </a:t>
            </a:r>
            <a:r>
              <a:rPr lang="en-GB" sz="2400" dirty="0" err="1" smtClean="0">
                <a:solidFill>
                  <a:schemeClr val="tx1"/>
                </a:solidFill>
              </a:rPr>
              <a:t>ekki</a:t>
            </a:r>
            <a:r>
              <a:rPr lang="en-GB" sz="2400" dirty="0" smtClean="0">
                <a:solidFill>
                  <a:schemeClr val="tx1"/>
                </a:solidFill>
              </a:rPr>
              <a:t> </a:t>
            </a:r>
            <a:r>
              <a:rPr lang="en-GB" sz="2400" dirty="0" err="1" smtClean="0">
                <a:solidFill>
                  <a:schemeClr val="tx1"/>
                </a:solidFill>
              </a:rPr>
              <a:t>við</a:t>
            </a:r>
            <a:r>
              <a:rPr lang="en-GB" sz="2400" dirty="0" smtClean="0">
                <a:solidFill>
                  <a:schemeClr val="tx1"/>
                </a:solidFill>
              </a:rPr>
              <a:t> </a:t>
            </a:r>
            <a:r>
              <a:rPr lang="en-GB" sz="2400" dirty="0" err="1" smtClean="0">
                <a:solidFill>
                  <a:schemeClr val="tx1"/>
                </a:solidFill>
              </a:rPr>
              <a:t>greiningu</a:t>
            </a:r>
            <a:r>
              <a:rPr lang="en-GB" sz="2400" dirty="0" smtClean="0">
                <a:solidFill>
                  <a:schemeClr val="tx1"/>
                </a:solidFill>
              </a:rPr>
              <a:t> </a:t>
            </a:r>
            <a:r>
              <a:rPr lang="en-GB" sz="2400" dirty="0" err="1" smtClean="0">
                <a:solidFill>
                  <a:schemeClr val="tx1"/>
                </a:solidFill>
              </a:rPr>
              <a:t>forstigsins</a:t>
            </a:r>
            <a:r>
              <a:rPr lang="en-GB" sz="2400" dirty="0" smtClean="0">
                <a:solidFill>
                  <a:schemeClr val="tx1"/>
                </a:solidFill>
              </a:rPr>
              <a:t> </a:t>
            </a:r>
            <a:r>
              <a:rPr lang="en-GB" sz="2400" dirty="0" err="1" smtClean="0">
                <a:solidFill>
                  <a:schemeClr val="tx1"/>
                </a:solidFill>
              </a:rPr>
              <a:t>hver</a:t>
            </a:r>
            <a:r>
              <a:rPr lang="en-GB" sz="2400" dirty="0" smtClean="0">
                <a:solidFill>
                  <a:schemeClr val="tx1"/>
                </a:solidFill>
              </a:rPr>
              <a:t> </a:t>
            </a:r>
            <a:r>
              <a:rPr lang="en-GB" sz="2400" dirty="0" err="1" smtClean="0">
                <a:solidFill>
                  <a:schemeClr val="tx1"/>
                </a:solidFill>
              </a:rPr>
              <a:t>mun</a:t>
            </a:r>
            <a:r>
              <a:rPr lang="en-GB" sz="2400" dirty="0" smtClean="0">
                <a:solidFill>
                  <a:schemeClr val="tx1"/>
                </a:solidFill>
              </a:rPr>
              <a:t> </a:t>
            </a:r>
            <a:r>
              <a:rPr lang="en-GB" sz="2400" dirty="0" err="1" smtClean="0">
                <a:solidFill>
                  <a:schemeClr val="tx1"/>
                </a:solidFill>
              </a:rPr>
              <a:t>þróast</a:t>
            </a:r>
            <a:r>
              <a:rPr lang="en-GB" sz="2400" dirty="0" smtClean="0">
                <a:solidFill>
                  <a:schemeClr val="tx1"/>
                </a:solidFill>
              </a:rPr>
              <a:t> </a:t>
            </a:r>
            <a:r>
              <a:rPr lang="en-GB" sz="2400" dirty="0" err="1" smtClean="0">
                <a:solidFill>
                  <a:schemeClr val="tx1"/>
                </a:solidFill>
              </a:rPr>
              <a:t>yfir</a:t>
            </a:r>
            <a:r>
              <a:rPr lang="en-GB" sz="2400" dirty="0" smtClean="0">
                <a:solidFill>
                  <a:schemeClr val="tx1"/>
                </a:solidFill>
              </a:rPr>
              <a:t> í </a:t>
            </a:r>
            <a:r>
              <a:rPr lang="en-GB" sz="2400" dirty="0" err="1" smtClean="0">
                <a:solidFill>
                  <a:schemeClr val="tx1"/>
                </a:solidFill>
              </a:rPr>
              <a:t>mergæxli</a:t>
            </a:r>
            <a:endParaRPr lang="en-GB" sz="2400" dirty="0" smtClean="0">
              <a:solidFill>
                <a:schemeClr val="tx1"/>
              </a:solidFill>
            </a:endParaRPr>
          </a:p>
          <a:p>
            <a:r>
              <a:rPr lang="en-GB" sz="2400" dirty="0" err="1" smtClean="0">
                <a:solidFill>
                  <a:schemeClr val="tx1"/>
                </a:solidFill>
              </a:rPr>
              <a:t>Engar</a:t>
            </a:r>
            <a:r>
              <a:rPr lang="en-GB" sz="2400" dirty="0" smtClean="0">
                <a:solidFill>
                  <a:schemeClr val="tx1"/>
                </a:solidFill>
              </a:rPr>
              <a:t> </a:t>
            </a:r>
            <a:r>
              <a:rPr lang="en-GB" sz="2400" dirty="0" err="1" smtClean="0">
                <a:solidFill>
                  <a:schemeClr val="tx1"/>
                </a:solidFill>
              </a:rPr>
              <a:t>rannsóknir</a:t>
            </a:r>
            <a:r>
              <a:rPr lang="en-GB" sz="2400" dirty="0" smtClean="0">
                <a:solidFill>
                  <a:schemeClr val="tx1"/>
                </a:solidFill>
              </a:rPr>
              <a:t> </a:t>
            </a:r>
            <a:r>
              <a:rPr lang="en-GB" sz="2400" dirty="0" err="1" smtClean="0">
                <a:solidFill>
                  <a:schemeClr val="tx1"/>
                </a:solidFill>
              </a:rPr>
              <a:t>til</a:t>
            </a:r>
            <a:r>
              <a:rPr lang="en-GB" sz="2400" dirty="0" smtClean="0">
                <a:solidFill>
                  <a:schemeClr val="tx1"/>
                </a:solidFill>
              </a:rPr>
              <a:t> </a:t>
            </a:r>
            <a:r>
              <a:rPr lang="en-GB" sz="2400" dirty="0" err="1" smtClean="0">
                <a:solidFill>
                  <a:schemeClr val="tx1"/>
                </a:solidFill>
              </a:rPr>
              <a:t>að</a:t>
            </a:r>
            <a:r>
              <a:rPr lang="en-GB" sz="2400" dirty="0" smtClean="0">
                <a:solidFill>
                  <a:schemeClr val="tx1"/>
                </a:solidFill>
              </a:rPr>
              <a:t> </a:t>
            </a:r>
            <a:r>
              <a:rPr lang="en-GB" sz="2400" dirty="0" err="1" smtClean="0">
                <a:solidFill>
                  <a:schemeClr val="tx1"/>
                </a:solidFill>
              </a:rPr>
              <a:t>leiðbeina</a:t>
            </a:r>
            <a:r>
              <a:rPr lang="en-GB" sz="2400" dirty="0" smtClean="0">
                <a:solidFill>
                  <a:schemeClr val="tx1"/>
                </a:solidFill>
              </a:rPr>
              <a:t> </a:t>
            </a:r>
            <a:r>
              <a:rPr lang="en-GB" sz="2400" dirty="0" err="1" smtClean="0">
                <a:solidFill>
                  <a:schemeClr val="tx1"/>
                </a:solidFill>
              </a:rPr>
              <a:t>læknum</a:t>
            </a:r>
            <a:r>
              <a:rPr lang="en-GB" sz="2400" dirty="0" smtClean="0">
                <a:solidFill>
                  <a:schemeClr val="tx1"/>
                </a:solidFill>
              </a:rPr>
              <a:t> </a:t>
            </a:r>
            <a:r>
              <a:rPr lang="en-GB" sz="2400" dirty="0" err="1" smtClean="0">
                <a:solidFill>
                  <a:schemeClr val="tx1"/>
                </a:solidFill>
              </a:rPr>
              <a:t>og</a:t>
            </a:r>
            <a:r>
              <a:rPr lang="en-GB" sz="2400" dirty="0" smtClean="0">
                <a:solidFill>
                  <a:schemeClr val="tx1"/>
                </a:solidFill>
              </a:rPr>
              <a:t> </a:t>
            </a:r>
            <a:r>
              <a:rPr lang="en-GB" sz="2400" dirty="0" err="1" smtClean="0">
                <a:solidFill>
                  <a:schemeClr val="tx1"/>
                </a:solidFill>
              </a:rPr>
              <a:t>sjúklingum</a:t>
            </a:r>
            <a:r>
              <a:rPr lang="en-GB" sz="2400" dirty="0" smtClean="0">
                <a:solidFill>
                  <a:schemeClr val="tx1"/>
                </a:solidFill>
              </a:rPr>
              <a:t> um </a:t>
            </a:r>
            <a:r>
              <a:rPr lang="en-GB" sz="2400" dirty="0" err="1" smtClean="0">
                <a:solidFill>
                  <a:schemeClr val="tx1"/>
                </a:solidFill>
              </a:rPr>
              <a:t>bestu</a:t>
            </a:r>
            <a:r>
              <a:rPr lang="en-GB" sz="2400" dirty="0" smtClean="0">
                <a:solidFill>
                  <a:schemeClr val="tx1"/>
                </a:solidFill>
              </a:rPr>
              <a:t> </a:t>
            </a:r>
            <a:r>
              <a:rPr lang="en-GB" sz="2400" dirty="0" err="1" smtClean="0">
                <a:solidFill>
                  <a:schemeClr val="tx1"/>
                </a:solidFill>
              </a:rPr>
              <a:t>rannsóknir</a:t>
            </a:r>
            <a:r>
              <a:rPr lang="en-GB" sz="2400" dirty="0" smtClean="0">
                <a:solidFill>
                  <a:schemeClr val="tx1"/>
                </a:solidFill>
              </a:rPr>
              <a:t> </a:t>
            </a:r>
            <a:r>
              <a:rPr lang="en-GB" sz="2400" dirty="0" err="1" smtClean="0">
                <a:solidFill>
                  <a:schemeClr val="tx1"/>
                </a:solidFill>
              </a:rPr>
              <a:t>og</a:t>
            </a:r>
            <a:r>
              <a:rPr lang="en-GB" sz="2400" dirty="0" smtClean="0">
                <a:solidFill>
                  <a:schemeClr val="tx1"/>
                </a:solidFill>
              </a:rPr>
              <a:t> </a:t>
            </a:r>
            <a:r>
              <a:rPr lang="en-GB" sz="2400" dirty="0" err="1" smtClean="0">
                <a:solidFill>
                  <a:schemeClr val="tx1"/>
                </a:solidFill>
              </a:rPr>
              <a:t>eftirfylgni</a:t>
            </a:r>
            <a:r>
              <a:rPr lang="en-GB" sz="2400" dirty="0" smtClean="0">
                <a:solidFill>
                  <a:schemeClr val="tx1"/>
                </a:solidFill>
              </a:rPr>
              <a:t> </a:t>
            </a:r>
          </a:p>
          <a:p>
            <a:r>
              <a:rPr lang="en-GB" sz="2400" dirty="0" err="1" smtClean="0">
                <a:solidFill>
                  <a:schemeClr val="tx1"/>
                </a:solidFill>
              </a:rPr>
              <a:t>Áhrif</a:t>
            </a:r>
            <a:r>
              <a:rPr lang="en-GB" sz="2400" dirty="0" smtClean="0">
                <a:solidFill>
                  <a:schemeClr val="tx1"/>
                </a:solidFill>
              </a:rPr>
              <a:t> </a:t>
            </a:r>
            <a:r>
              <a:rPr lang="en-GB" sz="2400" dirty="0" err="1" smtClean="0">
                <a:solidFill>
                  <a:schemeClr val="tx1"/>
                </a:solidFill>
              </a:rPr>
              <a:t>ættlægni</a:t>
            </a:r>
            <a:r>
              <a:rPr lang="en-GB" sz="2400" dirty="0" smtClean="0">
                <a:solidFill>
                  <a:schemeClr val="tx1"/>
                </a:solidFill>
              </a:rPr>
              <a:t>, </a:t>
            </a:r>
            <a:r>
              <a:rPr lang="en-GB" sz="2400" dirty="0" err="1" smtClean="0">
                <a:solidFill>
                  <a:schemeClr val="tx1"/>
                </a:solidFill>
              </a:rPr>
              <a:t>erfðaþátta</a:t>
            </a:r>
            <a:r>
              <a:rPr lang="en-GB" sz="2400" dirty="0" smtClean="0">
                <a:solidFill>
                  <a:schemeClr val="tx1"/>
                </a:solidFill>
              </a:rPr>
              <a:t>, </a:t>
            </a:r>
            <a:r>
              <a:rPr lang="en-GB" sz="2400" dirty="0" err="1" smtClean="0">
                <a:solidFill>
                  <a:schemeClr val="tx1"/>
                </a:solidFill>
              </a:rPr>
              <a:t>myndgreininga</a:t>
            </a:r>
            <a:r>
              <a:rPr lang="en-GB" sz="2400" dirty="0" smtClean="0">
                <a:solidFill>
                  <a:schemeClr val="tx1"/>
                </a:solidFill>
              </a:rPr>
              <a:t> </a:t>
            </a:r>
            <a:r>
              <a:rPr lang="en-GB" sz="2400" dirty="0" err="1" smtClean="0">
                <a:solidFill>
                  <a:schemeClr val="tx1"/>
                </a:solidFill>
              </a:rPr>
              <a:t>og</a:t>
            </a:r>
            <a:r>
              <a:rPr lang="en-GB" sz="2400" dirty="0" smtClean="0">
                <a:solidFill>
                  <a:schemeClr val="tx1"/>
                </a:solidFill>
              </a:rPr>
              <a:t> </a:t>
            </a:r>
            <a:r>
              <a:rPr lang="en-GB" sz="2400" dirty="0" err="1" smtClean="0">
                <a:solidFill>
                  <a:schemeClr val="tx1"/>
                </a:solidFill>
              </a:rPr>
              <a:t>annarra</a:t>
            </a:r>
            <a:r>
              <a:rPr lang="en-GB" sz="2400" dirty="0" smtClean="0">
                <a:solidFill>
                  <a:schemeClr val="tx1"/>
                </a:solidFill>
              </a:rPr>
              <a:t> </a:t>
            </a:r>
            <a:r>
              <a:rPr lang="en-GB" sz="2400" dirty="0" err="1" smtClean="0">
                <a:solidFill>
                  <a:schemeClr val="tx1"/>
                </a:solidFill>
              </a:rPr>
              <a:t>þátta</a:t>
            </a:r>
            <a:r>
              <a:rPr lang="en-GB" sz="2400" dirty="0" smtClean="0">
                <a:solidFill>
                  <a:schemeClr val="tx1"/>
                </a:solidFill>
              </a:rPr>
              <a:t> á </a:t>
            </a:r>
            <a:r>
              <a:rPr lang="en-GB" sz="2400" dirty="0" err="1" smtClean="0">
                <a:solidFill>
                  <a:schemeClr val="tx1"/>
                </a:solidFill>
              </a:rPr>
              <a:t>framgang</a:t>
            </a:r>
            <a:r>
              <a:rPr lang="en-GB" sz="2400" dirty="0" smtClean="0">
                <a:solidFill>
                  <a:schemeClr val="tx1"/>
                </a:solidFill>
              </a:rPr>
              <a:t> </a:t>
            </a:r>
            <a:r>
              <a:rPr lang="en-GB" sz="2400" dirty="0" err="1" smtClean="0">
                <a:solidFill>
                  <a:schemeClr val="tx1"/>
                </a:solidFill>
              </a:rPr>
              <a:t>sjúkdómsins</a:t>
            </a:r>
            <a:r>
              <a:rPr lang="en-GB" sz="2400" dirty="0" smtClean="0">
                <a:solidFill>
                  <a:schemeClr val="tx1"/>
                </a:solidFill>
              </a:rPr>
              <a:t> </a:t>
            </a:r>
            <a:r>
              <a:rPr lang="en-GB" sz="2400" dirty="0" err="1" smtClean="0">
                <a:solidFill>
                  <a:schemeClr val="tx1"/>
                </a:solidFill>
              </a:rPr>
              <a:t>eru</a:t>
            </a:r>
            <a:r>
              <a:rPr lang="en-GB" sz="2400" dirty="0" smtClean="0">
                <a:solidFill>
                  <a:schemeClr val="tx1"/>
                </a:solidFill>
              </a:rPr>
              <a:t> </a:t>
            </a:r>
            <a:r>
              <a:rPr lang="en-GB" sz="2400" dirty="0" err="1" smtClean="0">
                <a:solidFill>
                  <a:schemeClr val="tx1"/>
                </a:solidFill>
              </a:rPr>
              <a:t>óþekkt</a:t>
            </a:r>
            <a:endParaRPr lang="en-GB" sz="2400" dirty="0" smtClean="0">
              <a:solidFill>
                <a:schemeClr val="tx1"/>
              </a:solidFill>
            </a:endParaRPr>
          </a:p>
        </p:txBody>
      </p:sp>
      <p:cxnSp>
        <p:nvCxnSpPr>
          <p:cNvPr id="10" name="Straight Connector 5"/>
          <p:cNvCxnSpPr>
            <a:cxnSpLocks noChangeShapeType="1"/>
          </p:cNvCxnSpPr>
          <p:nvPr/>
        </p:nvCxnSpPr>
        <p:spPr bwMode="auto">
          <a:xfrm>
            <a:off x="3203848" y="1124744"/>
            <a:ext cx="2808312" cy="0"/>
          </a:xfrm>
          <a:prstGeom prst="line">
            <a:avLst/>
          </a:prstGeom>
          <a:noFill/>
          <a:ln w="38100" algn="ctr">
            <a:solidFill>
              <a:schemeClr val="bg2">
                <a:lumMod val="7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TextBox 1"/>
          <p:cNvSpPr txBox="1"/>
          <p:nvPr/>
        </p:nvSpPr>
        <p:spPr>
          <a:xfrm>
            <a:off x="503548" y="1484784"/>
            <a:ext cx="8208912" cy="4770537"/>
          </a:xfrm>
          <a:prstGeom prst="rect">
            <a:avLst/>
          </a:prstGeom>
          <a:solidFill>
            <a:schemeClr val="accent1">
              <a:tint val="66000"/>
              <a:satMod val="160000"/>
              <a:alpha val="96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en-GB" sz="4000" dirty="0" smtClean="0"/>
          </a:p>
          <a:p>
            <a:pPr algn="ctr"/>
            <a:r>
              <a:rPr lang="en-GB" sz="4800" dirty="0" err="1" smtClean="0">
                <a:solidFill>
                  <a:srgbClr val="002060"/>
                </a:solidFill>
              </a:rPr>
              <a:t>Allir</a:t>
            </a:r>
            <a:r>
              <a:rPr lang="en-GB" sz="4800" dirty="0" smtClean="0">
                <a:solidFill>
                  <a:srgbClr val="002060"/>
                </a:solidFill>
              </a:rPr>
              <a:t> </a:t>
            </a:r>
            <a:r>
              <a:rPr lang="en-GB" sz="4800" dirty="0" err="1" smtClean="0">
                <a:solidFill>
                  <a:srgbClr val="002060"/>
                </a:solidFill>
              </a:rPr>
              <a:t>einstaklingar</a:t>
            </a:r>
            <a:r>
              <a:rPr lang="en-GB" sz="4800" dirty="0" smtClean="0">
                <a:solidFill>
                  <a:srgbClr val="002060"/>
                </a:solidFill>
              </a:rPr>
              <a:t> </a:t>
            </a:r>
            <a:r>
              <a:rPr lang="en-GB" sz="4800" dirty="0" err="1" smtClean="0">
                <a:solidFill>
                  <a:srgbClr val="002060"/>
                </a:solidFill>
              </a:rPr>
              <a:t>með</a:t>
            </a:r>
            <a:r>
              <a:rPr lang="en-GB" sz="4800" dirty="0" smtClean="0">
                <a:solidFill>
                  <a:srgbClr val="002060"/>
                </a:solidFill>
              </a:rPr>
              <a:t> </a:t>
            </a:r>
            <a:r>
              <a:rPr lang="en-GB" sz="4800" dirty="0" err="1" smtClean="0">
                <a:solidFill>
                  <a:srgbClr val="002060"/>
                </a:solidFill>
              </a:rPr>
              <a:t>forstig</a:t>
            </a:r>
            <a:r>
              <a:rPr lang="en-GB" sz="4800" dirty="0" smtClean="0">
                <a:solidFill>
                  <a:srgbClr val="002060"/>
                </a:solidFill>
              </a:rPr>
              <a:t> </a:t>
            </a:r>
            <a:r>
              <a:rPr lang="en-GB" sz="4800" dirty="0" err="1" smtClean="0">
                <a:solidFill>
                  <a:srgbClr val="002060"/>
                </a:solidFill>
              </a:rPr>
              <a:t>mergæxlis</a:t>
            </a:r>
            <a:r>
              <a:rPr lang="en-GB" sz="4800" dirty="0" smtClean="0">
                <a:solidFill>
                  <a:srgbClr val="002060"/>
                </a:solidFill>
              </a:rPr>
              <a:t> </a:t>
            </a:r>
            <a:r>
              <a:rPr lang="en-GB" sz="4800" dirty="0" err="1" smtClean="0">
                <a:solidFill>
                  <a:srgbClr val="002060"/>
                </a:solidFill>
              </a:rPr>
              <a:t>greinast</a:t>
            </a:r>
            <a:r>
              <a:rPr lang="en-GB" sz="4800" dirty="0" smtClean="0">
                <a:solidFill>
                  <a:srgbClr val="002060"/>
                </a:solidFill>
              </a:rPr>
              <a:t> </a:t>
            </a:r>
            <a:r>
              <a:rPr lang="en-GB" sz="4800" dirty="0" err="1" smtClean="0">
                <a:solidFill>
                  <a:srgbClr val="002060"/>
                </a:solidFill>
              </a:rPr>
              <a:t>af</a:t>
            </a:r>
            <a:r>
              <a:rPr lang="en-GB" sz="4800" dirty="0" smtClean="0">
                <a:solidFill>
                  <a:srgbClr val="002060"/>
                </a:solidFill>
              </a:rPr>
              <a:t> </a:t>
            </a:r>
            <a:r>
              <a:rPr lang="en-GB" sz="4800" dirty="0" err="1" smtClean="0">
                <a:solidFill>
                  <a:srgbClr val="002060"/>
                </a:solidFill>
              </a:rPr>
              <a:t>tilviljun</a:t>
            </a:r>
            <a:r>
              <a:rPr lang="en-GB" sz="4800" dirty="0" smtClean="0">
                <a:solidFill>
                  <a:srgbClr val="002060"/>
                </a:solidFill>
              </a:rPr>
              <a:t> </a:t>
            </a:r>
            <a:r>
              <a:rPr lang="en-GB" sz="4800" dirty="0" err="1" smtClean="0">
                <a:solidFill>
                  <a:srgbClr val="002060"/>
                </a:solidFill>
              </a:rPr>
              <a:t>vegna</a:t>
            </a:r>
            <a:r>
              <a:rPr lang="en-GB" sz="4800" dirty="0" smtClean="0">
                <a:solidFill>
                  <a:srgbClr val="002060"/>
                </a:solidFill>
              </a:rPr>
              <a:t> </a:t>
            </a:r>
            <a:r>
              <a:rPr lang="en-GB" sz="4800" dirty="0" err="1" smtClean="0">
                <a:solidFill>
                  <a:srgbClr val="002060"/>
                </a:solidFill>
              </a:rPr>
              <a:t>rannsókna</a:t>
            </a:r>
            <a:r>
              <a:rPr lang="en-GB" sz="4800" dirty="0" smtClean="0">
                <a:solidFill>
                  <a:srgbClr val="002060"/>
                </a:solidFill>
              </a:rPr>
              <a:t> á </a:t>
            </a:r>
            <a:r>
              <a:rPr lang="en-GB" sz="4800" dirty="0" err="1" smtClean="0">
                <a:solidFill>
                  <a:srgbClr val="002060"/>
                </a:solidFill>
              </a:rPr>
              <a:t>ótengdum</a:t>
            </a:r>
            <a:r>
              <a:rPr lang="en-GB" sz="4800" dirty="0" smtClean="0">
                <a:solidFill>
                  <a:srgbClr val="002060"/>
                </a:solidFill>
              </a:rPr>
              <a:t> </a:t>
            </a:r>
            <a:r>
              <a:rPr lang="en-GB" sz="4800" dirty="0" err="1" smtClean="0">
                <a:solidFill>
                  <a:srgbClr val="002060"/>
                </a:solidFill>
              </a:rPr>
              <a:t>einkennum</a:t>
            </a:r>
            <a:endParaRPr lang="en-GB" sz="4800" dirty="0" smtClean="0">
              <a:solidFill>
                <a:srgbClr val="002060"/>
              </a:solidFill>
            </a:endParaRPr>
          </a:p>
          <a:p>
            <a:pPr algn="ctr"/>
            <a:endParaRPr lang="en-GB" sz="4000" dirty="0">
              <a:solidFill>
                <a:srgbClr val="002060"/>
              </a:solidFill>
            </a:endParaRPr>
          </a:p>
          <a:p>
            <a:pPr algn="ctr"/>
            <a:endParaRPr lang="is-IS" sz="3200" dirty="0"/>
          </a:p>
        </p:txBody>
      </p:sp>
    </p:spTree>
    <p:extLst>
      <p:ext uri="{BB962C8B-B14F-4D97-AF65-F5344CB8AC3E}">
        <p14:creationId xmlns:p14="http://schemas.microsoft.com/office/powerpoint/2010/main" val="3026610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45840"/>
            <a:ext cx="8229600" cy="1143000"/>
          </a:xfrm>
        </p:spPr>
        <p:txBody>
          <a:bodyPr>
            <a:normAutofit/>
          </a:bodyPr>
          <a:lstStyle/>
          <a:p>
            <a:r>
              <a:rPr lang="is-IS" sz="3200" dirty="0" smtClean="0"/>
              <a:t>Hvernig greinum við einkennalausan sjúkdóm?</a:t>
            </a:r>
            <a:endParaRPr lang="is-I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is-IS" sz="2800" dirty="0" smtClean="0"/>
              <a:t>		</a:t>
            </a:r>
          </a:p>
          <a:p>
            <a:pPr marL="0" indent="0">
              <a:buNone/>
            </a:pPr>
            <a:endParaRPr lang="is-IS" sz="2800" dirty="0"/>
          </a:p>
          <a:p>
            <a:pPr marL="0" indent="0">
              <a:buNone/>
            </a:pPr>
            <a:r>
              <a:rPr lang="is-IS" sz="2800" dirty="0" smtClean="0"/>
              <a:t>		Af tilviljun?</a:t>
            </a:r>
          </a:p>
          <a:p>
            <a:pPr marL="0" indent="0">
              <a:buNone/>
            </a:pPr>
            <a:endParaRPr lang="is-IS" sz="2800" dirty="0" smtClean="0"/>
          </a:p>
          <a:p>
            <a:pPr marL="0" indent="0">
              <a:buNone/>
            </a:pPr>
            <a:r>
              <a:rPr lang="is-IS" sz="2800" dirty="0" smtClean="0"/>
              <a:t>		Með </a:t>
            </a:r>
            <a:r>
              <a:rPr lang="is-IS" sz="2800" dirty="0" err="1" smtClean="0"/>
              <a:t>skimun</a:t>
            </a:r>
            <a:r>
              <a:rPr lang="is-IS" sz="2800" dirty="0" smtClean="0"/>
              <a:t>?</a:t>
            </a:r>
          </a:p>
          <a:p>
            <a:pPr marL="0" indent="0">
              <a:buNone/>
            </a:pPr>
            <a:endParaRPr lang="is-IS" sz="2800" dirty="0"/>
          </a:p>
        </p:txBody>
      </p:sp>
      <p:cxnSp>
        <p:nvCxnSpPr>
          <p:cNvPr id="5" name="Straight Connector 4"/>
          <p:cNvCxnSpPr>
            <a:cxnSpLocks noChangeShapeType="1"/>
          </p:cNvCxnSpPr>
          <p:nvPr/>
        </p:nvCxnSpPr>
        <p:spPr bwMode="auto">
          <a:xfrm>
            <a:off x="2051720" y="1772816"/>
            <a:ext cx="4968552" cy="0"/>
          </a:xfrm>
          <a:prstGeom prst="line">
            <a:avLst/>
          </a:prstGeom>
          <a:noFill/>
          <a:ln w="38100" algn="ctr">
            <a:solidFill>
              <a:schemeClr val="bg2">
                <a:lumMod val="7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867504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Mergæxli 1">
      <a:dk1>
        <a:srgbClr val="56565B"/>
      </a:dk1>
      <a:lt1>
        <a:srgbClr val="512E7E"/>
      </a:lt1>
      <a:dk2>
        <a:srgbClr val="EBF8F6"/>
      </a:dk2>
      <a:lt2>
        <a:srgbClr val="EBF8F6"/>
      </a:lt2>
      <a:accent1>
        <a:srgbClr val="512E7E"/>
      </a:accent1>
      <a:accent2>
        <a:srgbClr val="9EDAD3"/>
      </a:accent2>
      <a:accent3>
        <a:srgbClr val="56978A"/>
      </a:accent3>
      <a:accent4>
        <a:srgbClr val="BBA5DF"/>
      </a:accent4>
      <a:accent5>
        <a:srgbClr val="56565B"/>
      </a:accent5>
      <a:accent6>
        <a:srgbClr val="BBB9B8"/>
      </a:accent6>
      <a:hlink>
        <a:srgbClr val="D26D4F"/>
      </a:hlink>
      <a:folHlink>
        <a:srgbClr val="D8C5B5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563</TotalTime>
  <Words>755</Words>
  <Application>Microsoft Office PowerPoint</Application>
  <PresentationFormat>On-screen Show (4:3)</PresentationFormat>
  <Paragraphs>196</Paragraphs>
  <Slides>37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1_Office Theme</vt:lpstr>
      <vt:lpstr>Blóðskimun til bjargar Þjóðarátak gegn mergæxlum</vt:lpstr>
      <vt:lpstr>iStopMM Iceland Screens, Treats or Prevents Multiple Myeloma</vt:lpstr>
      <vt:lpstr>Markmið rannsóknarinnar</vt:lpstr>
      <vt:lpstr>Plasmafrumur</vt:lpstr>
      <vt:lpstr>Einkenni mergæxlis</vt:lpstr>
      <vt:lpstr>PowerPoint Presentation</vt:lpstr>
      <vt:lpstr>Forstig mergæxlis=góðkynja einstofna mótefnahækkun= monoclonal gammopathy of undetermined significance=MGUS</vt:lpstr>
      <vt:lpstr>Forstig mergæxlis</vt:lpstr>
      <vt:lpstr>Hvernig greinum við einkennalausan sjúkdóm?</vt:lpstr>
      <vt:lpstr>Ætti að hefja skipulega skimun fyrir forstigi mergæxlis?</vt:lpstr>
      <vt:lpstr>Kostir skimunar</vt:lpstr>
      <vt:lpstr>Gallar skimunar</vt:lpstr>
      <vt:lpstr>Markmið rannsóknarinnar</vt:lpstr>
      <vt:lpstr>Hverjum er boðin þátttaka?</vt:lpstr>
      <vt:lpstr>PowerPoint Presentation</vt:lpstr>
      <vt:lpstr>PowerPoint Presentation</vt:lpstr>
      <vt:lpstr>Hverjum er boðin þátttaka?</vt:lpstr>
      <vt:lpstr>blóðskimun.is</vt:lpstr>
      <vt:lpstr>Hverjum er boðin þátttaka?</vt:lpstr>
      <vt:lpstr>Það þarf ekki að fara sérstaklega í blóðprufu</vt:lpstr>
      <vt:lpstr>Það þarf ekki að fara sérstaklega í blóðprufu</vt:lpstr>
      <vt:lpstr>94% þátttakenda þurfa ekki gera neitt frekar</vt:lpstr>
      <vt:lpstr>Allar 35 rannsóknarstofur landsins taka þátt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Aðal niðurstöður</vt:lpstr>
      <vt:lpstr>Nýjungar í rannsóknum</vt:lpstr>
      <vt:lpstr>Forkönnun á Akranes</vt:lpstr>
      <vt:lpstr>Nú þegar yfir 55% þátttaka á Akranesi</vt:lpstr>
      <vt:lpstr>Hugsanlegt að meðhöndla alla með mergæxli á Íslandi snemma í sjúkdómsferlinu</vt:lpstr>
      <vt:lpstr>PowerPoint Presentation</vt:lpstr>
      <vt:lpstr>PowerPoint Presentation</vt:lpstr>
      <vt:lpstr>Rannsóknarhópur</vt:lpstr>
      <vt:lpstr>PowerPoint Presentation</vt:lpstr>
    </vt:vector>
  </TitlesOfParts>
  <Company>Háskóli Íslands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SCREENING FOR MONOCLONAL GAMMOPATHY OF UNDETERMINED SIGNIFICANCE   A population-based randomized clinical trial</dc:title>
  <dc:creator>Sigurður Yngvi Kristinsson</dc:creator>
  <cp:lastModifiedBy>Sigurður Yngvi Kristinsson</cp:lastModifiedBy>
  <cp:revision>74</cp:revision>
  <cp:lastPrinted>2016-09-14T14:29:57Z</cp:lastPrinted>
  <dcterms:created xsi:type="dcterms:W3CDTF">2016-09-13T10:41:55Z</dcterms:created>
  <dcterms:modified xsi:type="dcterms:W3CDTF">2016-11-08T08:54:53Z</dcterms:modified>
</cp:coreProperties>
</file>